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64" r:id="rId8"/>
    <p:sldId id="261" r:id="rId9"/>
    <p:sldId id="266" r:id="rId10"/>
    <p:sldId id="262" r:id="rId11"/>
    <p:sldId id="265" r:id="rId12"/>
    <p:sldId id="267" r:id="rId13"/>
    <p:sldId id="268" r:id="rId14"/>
    <p:sldId id="271" r:id="rId15"/>
    <p:sldId id="269" r:id="rId16"/>
    <p:sldId id="270" r:id="rId17"/>
    <p:sldId id="272" r:id="rId18"/>
    <p:sldId id="273" r:id="rId19"/>
    <p:sldId id="274" r:id="rId20"/>
    <p:sldId id="275" r:id="rId2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7D7FF12-B66F-41DE-8C7E-7FCEA84E4B8F}" type="datetimeFigureOut">
              <a:rPr lang="es-AR" smtClean="0"/>
              <a:t>13/02/2016</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122511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D7FF12-B66F-41DE-8C7E-7FCEA84E4B8F}" type="datetimeFigureOut">
              <a:rPr lang="es-AR" smtClean="0"/>
              <a:t>13/02/2016</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87293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D7FF12-B66F-41DE-8C7E-7FCEA84E4B8F}" type="datetimeFigureOut">
              <a:rPr lang="es-AR" smtClean="0"/>
              <a:t>13/02/2016</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6C41DC-F982-4A52-8AC5-D7D2C1674062}" type="slidenum">
              <a:rPr lang="es-AR" smtClean="0"/>
              <a:t>‹Nº›</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2233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7D7FF12-B66F-41DE-8C7E-7FCEA84E4B8F}" type="datetimeFigureOut">
              <a:rPr lang="es-AR" smtClean="0"/>
              <a:t>13/02/2016</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346733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7D7FF12-B66F-41DE-8C7E-7FCEA84E4B8F}" type="datetimeFigureOut">
              <a:rPr lang="es-AR" smtClean="0"/>
              <a:t>13/02/2016</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6C41DC-F982-4A52-8AC5-D7D2C1674062}" type="slidenum">
              <a:rPr lang="es-AR" smtClean="0"/>
              <a:t>‹Nº›</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3419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7D7FF12-B66F-41DE-8C7E-7FCEA84E4B8F}" type="datetimeFigureOut">
              <a:rPr lang="es-AR" smtClean="0"/>
              <a:t>13/02/2016</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271038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D7FF12-B66F-41DE-8C7E-7FCEA84E4B8F}" type="datetimeFigureOut">
              <a:rPr lang="es-AR" smtClean="0"/>
              <a:t>13/02/2016</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121421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D7FF12-B66F-41DE-8C7E-7FCEA84E4B8F}" type="datetimeFigureOut">
              <a:rPr lang="es-AR" smtClean="0"/>
              <a:t>13/02/2016</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413842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D7FF12-B66F-41DE-8C7E-7FCEA84E4B8F}" type="datetimeFigureOut">
              <a:rPr lang="es-AR" smtClean="0"/>
              <a:t>13/02/2016</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289867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D7FF12-B66F-41DE-8C7E-7FCEA84E4B8F}" type="datetimeFigureOut">
              <a:rPr lang="es-AR" smtClean="0"/>
              <a:t>13/02/2016</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364512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7D7FF12-B66F-41DE-8C7E-7FCEA84E4B8F}" type="datetimeFigureOut">
              <a:rPr lang="es-AR" smtClean="0"/>
              <a:t>13/02/2016</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51256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7D7FF12-B66F-41DE-8C7E-7FCEA84E4B8F}" type="datetimeFigureOut">
              <a:rPr lang="es-AR" smtClean="0"/>
              <a:t>13/02/2016</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276439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7D7FF12-B66F-41DE-8C7E-7FCEA84E4B8F}" type="datetimeFigureOut">
              <a:rPr lang="es-AR" smtClean="0"/>
              <a:t>13/02/2016</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233492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7FF12-B66F-41DE-8C7E-7FCEA84E4B8F}" type="datetimeFigureOut">
              <a:rPr lang="es-AR" smtClean="0"/>
              <a:t>13/02/2016</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407273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7D7FF12-B66F-41DE-8C7E-7FCEA84E4B8F}" type="datetimeFigureOut">
              <a:rPr lang="es-AR" smtClean="0"/>
              <a:t>13/02/2016</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351265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7D7FF12-B66F-41DE-8C7E-7FCEA84E4B8F}" type="datetimeFigureOut">
              <a:rPr lang="es-AR" smtClean="0"/>
              <a:t>13/02/2016</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6C41DC-F982-4A52-8AC5-D7D2C1674062}" type="slidenum">
              <a:rPr lang="es-AR" smtClean="0"/>
              <a:t>‹Nº›</a:t>
            </a:fld>
            <a:endParaRPr lang="es-AR"/>
          </a:p>
        </p:txBody>
      </p:sp>
    </p:spTree>
    <p:extLst>
      <p:ext uri="{BB962C8B-B14F-4D97-AF65-F5344CB8AC3E}">
        <p14:creationId xmlns:p14="http://schemas.microsoft.com/office/powerpoint/2010/main" val="29378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7D7FF12-B66F-41DE-8C7E-7FCEA84E4B8F}" type="datetimeFigureOut">
              <a:rPr lang="es-AR" smtClean="0"/>
              <a:t>13/02/2016</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D6C41DC-F982-4A52-8AC5-D7D2C1674062}" type="slidenum">
              <a:rPr lang="es-AR" smtClean="0"/>
              <a:t>‹Nº›</a:t>
            </a:fld>
            <a:endParaRPr lang="es-AR"/>
          </a:p>
        </p:txBody>
      </p:sp>
    </p:spTree>
    <p:extLst>
      <p:ext uri="{BB962C8B-B14F-4D97-AF65-F5344CB8AC3E}">
        <p14:creationId xmlns:p14="http://schemas.microsoft.com/office/powerpoint/2010/main" val="3391971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04551"/>
            <a:ext cx="9144000" cy="856915"/>
          </a:xfrm>
        </p:spPr>
        <p:txBody>
          <a:bodyPr>
            <a:normAutofit fontScale="90000"/>
          </a:bodyPr>
          <a:lstStyle/>
          <a:p>
            <a:pPr algn="ctr"/>
            <a:r>
              <a:rPr lang="es-ES" sz="2000" dirty="0">
                <a:latin typeface="Aharoni" panose="02010803020104030203" pitchFamily="2" charset="-79"/>
                <a:cs typeface="Aharoni" panose="02010803020104030203" pitchFamily="2" charset="-79"/>
              </a:rPr>
              <a:t> </a:t>
            </a:r>
            <a:r>
              <a:rPr lang="es-AR" sz="2000" dirty="0">
                <a:latin typeface="Aharoni" panose="02010803020104030203" pitchFamily="2" charset="-79"/>
                <a:cs typeface="Aharoni" panose="02010803020104030203" pitchFamily="2" charset="-79"/>
              </a:rPr>
              <a:t/>
            </a:r>
            <a:br>
              <a:rPr lang="es-AR" sz="2000" dirty="0">
                <a:latin typeface="Aharoni" panose="02010803020104030203" pitchFamily="2" charset="-79"/>
                <a:cs typeface="Aharoni" panose="02010803020104030203" pitchFamily="2" charset="-79"/>
              </a:rPr>
            </a:br>
            <a:r>
              <a:rPr lang="es-AR" sz="2000" dirty="0" smtClean="0">
                <a:latin typeface="Aharoni" panose="02010803020104030203" pitchFamily="2" charset="-79"/>
                <a:cs typeface="Aharoni" panose="02010803020104030203" pitchFamily="2" charset="-79"/>
              </a:rPr>
              <a:t/>
            </a:r>
            <a:br>
              <a:rPr lang="es-AR" sz="2000" dirty="0" smtClean="0">
                <a:latin typeface="Aharoni" panose="02010803020104030203" pitchFamily="2" charset="-79"/>
                <a:cs typeface="Aharoni" panose="02010803020104030203" pitchFamily="2" charset="-79"/>
              </a:rPr>
            </a:br>
            <a:r>
              <a:rPr lang="es-AR" sz="2000" dirty="0">
                <a:latin typeface="Aharoni" panose="02010803020104030203" pitchFamily="2" charset="-79"/>
                <a:cs typeface="Aharoni" panose="02010803020104030203" pitchFamily="2" charset="-79"/>
              </a:rPr>
              <a:t/>
            </a:r>
            <a:br>
              <a:rPr lang="es-AR" sz="2000" dirty="0">
                <a:latin typeface="Aharoni" panose="02010803020104030203" pitchFamily="2" charset="-79"/>
                <a:cs typeface="Aharoni" panose="02010803020104030203" pitchFamily="2" charset="-79"/>
              </a:rPr>
            </a:br>
            <a:r>
              <a:rPr lang="es-AR" sz="2000" dirty="0" smtClean="0">
                <a:latin typeface="Aharoni" panose="02010803020104030203" pitchFamily="2" charset="-79"/>
                <a:cs typeface="Aharoni" panose="02010803020104030203" pitchFamily="2" charset="-79"/>
              </a:rPr>
              <a:t>MESA DE CONCERTACION</a:t>
            </a:r>
            <a:br>
              <a:rPr lang="es-AR" sz="2000" dirty="0" smtClean="0">
                <a:latin typeface="Aharoni" panose="02010803020104030203" pitchFamily="2" charset="-79"/>
                <a:cs typeface="Aharoni" panose="02010803020104030203" pitchFamily="2" charset="-79"/>
              </a:rPr>
            </a:br>
            <a:r>
              <a:rPr lang="es-ES" sz="2000" dirty="0" smtClean="0">
                <a:latin typeface="Aharoni" panose="02010803020104030203" pitchFamily="2" charset="-79"/>
                <a:cs typeface="Aharoni" panose="02010803020104030203" pitchFamily="2" charset="-79"/>
              </a:rPr>
              <a:t>CENTRO </a:t>
            </a:r>
            <a:r>
              <a:rPr lang="es-ES" sz="2000" dirty="0">
                <a:latin typeface="Aharoni" panose="02010803020104030203" pitchFamily="2" charset="-79"/>
                <a:cs typeface="Aharoni" panose="02010803020104030203" pitchFamily="2" charset="-79"/>
              </a:rPr>
              <a:t>ADMINISTRATIVO DE SERVICIOS DE LOS JUZGADOS DE EJECUCION DE PENAS Y MEDIDAS DE SEGURIDAD DE BOGOTA </a:t>
            </a:r>
            <a:r>
              <a:rPr lang="es-AR" sz="2000" dirty="0">
                <a:latin typeface="Aharoni" panose="02010803020104030203" pitchFamily="2" charset="-79"/>
                <a:cs typeface="Aharoni" panose="02010803020104030203" pitchFamily="2" charset="-79"/>
              </a:rPr>
              <a:t/>
            </a:r>
            <a:br>
              <a:rPr lang="es-AR" sz="2000" dirty="0">
                <a:latin typeface="Aharoni" panose="02010803020104030203" pitchFamily="2" charset="-79"/>
                <a:cs typeface="Aharoni" panose="02010803020104030203" pitchFamily="2" charset="-79"/>
              </a:rPr>
            </a:br>
            <a:r>
              <a:rPr lang="es-ES" sz="2000" dirty="0">
                <a:latin typeface="Aharoni" panose="02010803020104030203" pitchFamily="2" charset="-79"/>
                <a:cs typeface="Aharoni" panose="02010803020104030203" pitchFamily="2" charset="-79"/>
              </a:rPr>
              <a:t>Antecedentes</a:t>
            </a:r>
            <a:r>
              <a:rPr lang="es-AR" sz="2000" dirty="0">
                <a:latin typeface="Aharoni" panose="02010803020104030203" pitchFamily="2" charset="-79"/>
                <a:cs typeface="Aharoni" panose="02010803020104030203" pitchFamily="2" charset="-79"/>
              </a:rPr>
              <a:t/>
            </a:r>
            <a:br>
              <a:rPr lang="es-AR" sz="2000" dirty="0">
                <a:latin typeface="Aharoni" panose="02010803020104030203" pitchFamily="2" charset="-79"/>
                <a:cs typeface="Aharoni" panose="02010803020104030203" pitchFamily="2" charset="-79"/>
              </a:rPr>
            </a:br>
            <a:r>
              <a:rPr lang="es-AR" sz="2000" dirty="0" smtClean="0">
                <a:latin typeface="Aharoni" panose="02010803020104030203" pitchFamily="2" charset="-79"/>
                <a:cs typeface="Aharoni" panose="02010803020104030203" pitchFamily="2" charset="-79"/>
              </a:rPr>
              <a:t>Presentado por Ruth Stella Melgarejo Molina, Miguel </a:t>
            </a:r>
            <a:r>
              <a:rPr lang="es-AR" sz="2000" dirty="0">
                <a:latin typeface="Aharoni" panose="02010803020104030203" pitchFamily="2" charset="-79"/>
                <a:cs typeface="Aharoni" panose="02010803020104030203" pitchFamily="2" charset="-79"/>
              </a:rPr>
              <a:t>Á</a:t>
            </a:r>
            <a:r>
              <a:rPr lang="es-AR" sz="2000" dirty="0" smtClean="0">
                <a:latin typeface="Aharoni" panose="02010803020104030203" pitchFamily="2" charset="-79"/>
                <a:cs typeface="Aharoni" panose="02010803020104030203" pitchFamily="2" charset="-79"/>
              </a:rPr>
              <a:t>ngel Avella López, Jueces de Ejecución de Penas y Myriam Lucrecia Pinzón Chamorro, Asistente Social, Centro de Se</a:t>
            </a:r>
            <a:r>
              <a:rPr lang="es-ES" sz="2000" dirty="0" err="1" smtClean="0">
                <a:latin typeface="Aharoni" panose="02010803020104030203" pitchFamily="2" charset="-79"/>
                <a:cs typeface="Aharoni" panose="02010803020104030203" pitchFamily="2" charset="-79"/>
              </a:rPr>
              <a:t>rvicios</a:t>
            </a:r>
            <a:r>
              <a:rPr lang="es-AR" sz="900" dirty="0">
                <a:latin typeface="Arial" panose="020B0604020202020204" pitchFamily="34" charset="0"/>
                <a:cs typeface="Arial" panose="020B0604020202020204" pitchFamily="34" charset="0"/>
              </a:rPr>
              <a:t/>
            </a:r>
            <a:br>
              <a:rPr lang="es-AR" sz="900" dirty="0">
                <a:latin typeface="Arial" panose="020B0604020202020204" pitchFamily="34" charset="0"/>
                <a:cs typeface="Arial" panose="020B0604020202020204" pitchFamily="34" charset="0"/>
              </a:rPr>
            </a:br>
            <a:endParaRPr lang="es-AR" sz="9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524000" y="1957589"/>
            <a:ext cx="9242738" cy="3928056"/>
          </a:xfrm>
        </p:spPr>
        <p:txBody>
          <a:bodyPr>
            <a:normAutofit fontScale="40000" lnSpcReduction="20000"/>
          </a:bodyPr>
          <a:lstStyle/>
          <a:p>
            <a:r>
              <a:rPr lang="es-ES" sz="4400" b="1" dirty="0" smtClean="0">
                <a:latin typeface="Arial" panose="020B0604020202020204" pitchFamily="34" charset="0"/>
                <a:cs typeface="Arial" panose="020B0604020202020204" pitchFamily="34" charset="0"/>
              </a:rPr>
              <a:t>ACUERDO No. 14 - 1993</a:t>
            </a:r>
            <a:r>
              <a:rPr lang="es-AR" sz="4400" dirty="0" smtClean="0">
                <a:latin typeface="Arial" panose="020B0604020202020204" pitchFamily="34" charset="0"/>
                <a:cs typeface="Arial" panose="020B0604020202020204" pitchFamily="34" charset="0"/>
              </a:rPr>
              <a:t/>
            </a:r>
            <a:br>
              <a:rPr lang="es-AR" sz="4400" dirty="0" smtClean="0">
                <a:latin typeface="Arial" panose="020B0604020202020204" pitchFamily="34" charset="0"/>
                <a:cs typeface="Arial" panose="020B0604020202020204" pitchFamily="34" charset="0"/>
              </a:rPr>
            </a:br>
            <a:r>
              <a:rPr lang="es-ES" sz="4400" dirty="0" smtClean="0">
                <a:latin typeface="Arial" panose="020B0604020202020204" pitchFamily="34" charset="0"/>
                <a:cs typeface="Arial" panose="020B0604020202020204" pitchFamily="34" charset="0"/>
              </a:rPr>
              <a:t> </a:t>
            </a:r>
            <a:r>
              <a:rPr lang="es-AR" sz="4400" dirty="0" smtClean="0">
                <a:latin typeface="Arial" panose="020B0604020202020204" pitchFamily="34" charset="0"/>
                <a:cs typeface="Arial" panose="020B0604020202020204" pitchFamily="34" charset="0"/>
              </a:rPr>
              <a:t/>
            </a:r>
            <a:br>
              <a:rPr lang="es-AR" sz="4400" dirty="0" smtClean="0">
                <a:latin typeface="Arial" panose="020B0604020202020204" pitchFamily="34" charset="0"/>
                <a:cs typeface="Arial" panose="020B0604020202020204" pitchFamily="34" charset="0"/>
              </a:rPr>
            </a:br>
            <a:r>
              <a:rPr lang="es-ES" sz="4400" dirty="0" smtClean="0">
                <a:latin typeface="Arial" panose="020B0604020202020204" pitchFamily="34" charset="0"/>
                <a:cs typeface="Arial" panose="020B0604020202020204" pitchFamily="34" charset="0"/>
              </a:rPr>
              <a:t>“Por el cual se crean los Juzgados de Ejecución de Penas y Medidas de Seguridad”</a:t>
            </a:r>
          </a:p>
          <a:p>
            <a:r>
              <a:rPr lang="es-MX" sz="4400" b="1" dirty="0">
                <a:latin typeface="Arial" panose="020B0604020202020204" pitchFamily="34" charset="0"/>
                <a:cs typeface="Arial" panose="020B0604020202020204" pitchFamily="34" charset="0"/>
              </a:rPr>
              <a:t>ACUERDO No. 605 DE 1999</a:t>
            </a:r>
            <a:endParaRPr lang="es-AR" sz="4400" b="1" dirty="0">
              <a:latin typeface="Arial" panose="020B0604020202020204" pitchFamily="34" charset="0"/>
              <a:cs typeface="Arial" panose="020B0604020202020204" pitchFamily="34" charset="0"/>
            </a:endParaRPr>
          </a:p>
          <a:p>
            <a:r>
              <a:rPr lang="es-MX" sz="4400" dirty="0">
                <a:latin typeface="Arial" panose="020B0604020202020204" pitchFamily="34" charset="0"/>
                <a:cs typeface="Arial" panose="020B0604020202020204" pitchFamily="34" charset="0"/>
              </a:rPr>
              <a:t> </a:t>
            </a:r>
            <a:r>
              <a:rPr lang="es-MX" sz="4400" dirty="0" smtClean="0">
                <a:latin typeface="Arial" panose="020B0604020202020204" pitchFamily="34" charset="0"/>
                <a:cs typeface="Arial" panose="020B0604020202020204" pitchFamily="34" charset="0"/>
              </a:rPr>
              <a:t>“</a:t>
            </a:r>
            <a:r>
              <a:rPr lang="es-MX" sz="4400" dirty="0">
                <a:latin typeface="Arial" panose="020B0604020202020204" pitchFamily="34" charset="0"/>
                <a:cs typeface="Arial" panose="020B0604020202020204" pitchFamily="34" charset="0"/>
              </a:rPr>
              <a:t>Por el cual se establecen las plantas de personal de los juzgados de ejecución de penas y medidas de seguridad y se crean unos centros de servicios administrativos.”</a:t>
            </a:r>
            <a:endParaRPr lang="es-AR" sz="4400" dirty="0">
              <a:latin typeface="Arial" panose="020B0604020202020204" pitchFamily="34" charset="0"/>
              <a:cs typeface="Arial" panose="020B0604020202020204" pitchFamily="34" charset="0"/>
            </a:endParaRPr>
          </a:p>
          <a:p>
            <a:r>
              <a:rPr lang="es-ES" sz="4400" b="1" dirty="0">
                <a:latin typeface="Arial" panose="020B0604020202020204" pitchFamily="34" charset="0"/>
                <a:cs typeface="Arial" panose="020B0604020202020204" pitchFamily="34" charset="0"/>
              </a:rPr>
              <a:t>ACUERDOS No. 950-951-952 DE 2000</a:t>
            </a:r>
            <a:endParaRPr lang="es-AR" sz="4400" b="1" dirty="0">
              <a:latin typeface="Arial" panose="020B0604020202020204" pitchFamily="34" charset="0"/>
              <a:cs typeface="Arial" panose="020B0604020202020204" pitchFamily="34" charset="0"/>
            </a:endParaRPr>
          </a:p>
          <a:p>
            <a:r>
              <a:rPr lang="es-AR" sz="4400" dirty="0" smtClean="0">
                <a:latin typeface="Arial" panose="020B0604020202020204" pitchFamily="34" charset="0"/>
                <a:cs typeface="Arial" panose="020B0604020202020204" pitchFamily="34" charset="0"/>
              </a:rPr>
              <a:t>(Ponen en funcionamiento el Centro de servicios a partir del 18 de diciembre de 2000)</a:t>
            </a:r>
          </a:p>
          <a:p>
            <a:r>
              <a:rPr lang="es-MX" sz="4400" b="1" dirty="0">
                <a:latin typeface="Arial" panose="020B0604020202020204" pitchFamily="34" charset="0"/>
                <a:cs typeface="Arial" panose="020B0604020202020204" pitchFamily="34" charset="0"/>
              </a:rPr>
              <a:t>ACUERDO No. 1209 DE 2001</a:t>
            </a:r>
            <a:endParaRPr lang="es-AR" sz="4400" b="1" dirty="0">
              <a:latin typeface="Arial" panose="020B0604020202020204" pitchFamily="34" charset="0"/>
              <a:cs typeface="Arial" panose="020B0604020202020204" pitchFamily="34" charset="0"/>
            </a:endParaRPr>
          </a:p>
          <a:p>
            <a:r>
              <a:rPr lang="es-ES" sz="4400" dirty="0" smtClean="0">
                <a:latin typeface="Arial" panose="020B0604020202020204" pitchFamily="34" charset="0"/>
                <a:cs typeface="Arial" panose="020B0604020202020204" pitchFamily="34" charset="0"/>
              </a:rPr>
              <a:t>“</a:t>
            </a:r>
            <a:r>
              <a:rPr lang="es-ES" sz="4400" dirty="0">
                <a:latin typeface="Arial" panose="020B0604020202020204" pitchFamily="34" charset="0"/>
                <a:cs typeface="Arial" panose="020B0604020202020204" pitchFamily="34" charset="0"/>
              </a:rPr>
              <a:t>Por el cual se establecen medidas de descongestión para el Centro de Servicios Administrativos de los juzgados de ejecución de penas y medidas de seguridad de Bogotá.”</a:t>
            </a:r>
            <a:endParaRPr lang="es-AR" sz="4400" dirty="0">
              <a:latin typeface="Arial" panose="020B0604020202020204" pitchFamily="34" charset="0"/>
              <a:cs typeface="Arial" panose="020B0604020202020204" pitchFamily="34" charset="0"/>
            </a:endParaRPr>
          </a:p>
          <a:p>
            <a:r>
              <a:rPr lang="es-AR" sz="4400" dirty="0" smtClean="0">
                <a:latin typeface="Arial" panose="020B0604020202020204" pitchFamily="34" charset="0"/>
                <a:cs typeface="Arial" panose="020B0604020202020204" pitchFamily="34" charset="0"/>
              </a:rPr>
              <a:t>Desde ahí han surgido diferentes medidas de descongestión</a:t>
            </a:r>
            <a:r>
              <a:rPr lang="es-AR" dirty="0" smtClean="0">
                <a:latin typeface="Arial" panose="020B0604020202020204" pitchFamily="34" charset="0"/>
                <a:cs typeface="Arial" panose="020B0604020202020204" pitchFamily="34" charset="0"/>
              </a:rPr>
              <a:t/>
            </a:r>
            <a:br>
              <a:rPr lang="es-AR" dirty="0" smtClean="0">
                <a:latin typeface="Arial" panose="020B0604020202020204" pitchFamily="34" charset="0"/>
                <a:cs typeface="Arial" panose="020B0604020202020204" pitchFamily="34" charset="0"/>
              </a:rPr>
            </a:br>
            <a:endParaRPr lang="es-AR" dirty="0"/>
          </a:p>
        </p:txBody>
      </p:sp>
    </p:spTree>
    <p:extLst>
      <p:ext uri="{BB962C8B-B14F-4D97-AF65-F5344CB8AC3E}">
        <p14:creationId xmlns:p14="http://schemas.microsoft.com/office/powerpoint/2010/main" val="2582570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7734" y="463639"/>
            <a:ext cx="10097038" cy="6869445"/>
          </a:xfrm>
          <a:prstGeom prst="rect">
            <a:avLst/>
          </a:prstGeom>
        </p:spPr>
        <p:txBody>
          <a:bodyPr wrap="square">
            <a:spAutoFit/>
          </a:bodyPr>
          <a:lstStyle/>
          <a:p>
            <a:pPr algn="just">
              <a:lnSpc>
                <a:spcPct val="107000"/>
              </a:lnSpc>
              <a:spcAft>
                <a:spcPts val="800"/>
              </a:spcAft>
            </a:pPr>
            <a:r>
              <a:rPr lang="es-E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Los sujetos procesales en asuntos con preso pueden radicar peticiones de redención, libertad condicional, pena cumplida, prisión domiciliaria (con distinto argumento), vigilancia electrónica, insolvencia económica, acumulaciones, etc. Peticiones que pueden reiterar cuantas veces consideren necesaria, aparte de la cantidad de peticiones que se reciben de asuntos sin preso. Al mes se reciben, en promedio, 12097 solicitudes.</a:t>
            </a:r>
          </a:p>
          <a:p>
            <a:pPr algn="just">
              <a:lnSpc>
                <a:spcPct val="107000"/>
              </a:lnSpc>
              <a:spcAft>
                <a:spcPts val="800"/>
              </a:spcAft>
            </a:pPr>
            <a:r>
              <a:rPr lang="es-E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Se atienden abogados, condenados, denunciantes, familiares de internos.</a:t>
            </a:r>
          </a:p>
          <a:p>
            <a:pPr algn="just"/>
            <a:r>
              <a:rPr lang="es-E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Se recibe correspondencia, peticiones y en el área de reparto , dia</a:t>
            </a:r>
            <a:r>
              <a:rPr lang="es-ES" sz="2000" dirty="0" smtClean="0">
                <a:latin typeface="Arial" panose="020B0604020202020204" pitchFamily="34" charset="0"/>
                <a:cs typeface="Arial" panose="020B0604020202020204" pitchFamily="34" charset="0"/>
              </a:rPr>
              <a:t>riamente </a:t>
            </a:r>
            <a:r>
              <a:rPr lang="es-ES" sz="2000" dirty="0">
                <a:latin typeface="Arial" panose="020B0604020202020204" pitchFamily="34" charset="0"/>
                <a:cs typeface="Arial" panose="020B0604020202020204" pitchFamily="34" charset="0"/>
              </a:rPr>
              <a:t>ingresan en promedio 70 expedientes. De ellos vienen con persona privada de la </a:t>
            </a:r>
            <a:r>
              <a:rPr lang="es-ES" sz="2000" dirty="0" smtClean="0">
                <a:latin typeface="Arial" panose="020B0604020202020204" pitchFamily="34" charset="0"/>
                <a:cs typeface="Arial" panose="020B0604020202020204" pitchFamily="34" charset="0"/>
              </a:rPr>
              <a:t>libertad, </a:t>
            </a:r>
            <a:r>
              <a:rPr lang="es-ES" sz="2000" dirty="0">
                <a:latin typeface="Arial" panose="020B0604020202020204" pitchFamily="34" charset="0"/>
                <a:cs typeface="Arial" panose="020B0604020202020204" pitchFamily="34" charset="0"/>
              </a:rPr>
              <a:t>el 50</a:t>
            </a:r>
            <a:r>
              <a:rPr lang="es-ES" sz="2000" dirty="0" smtClean="0">
                <a:latin typeface="Arial" panose="020B0604020202020204" pitchFamily="34" charset="0"/>
                <a:cs typeface="Arial" panose="020B0604020202020204" pitchFamily="34" charset="0"/>
              </a:rPr>
              <a:t>%.</a:t>
            </a:r>
          </a:p>
          <a:p>
            <a:pPr algn="just"/>
            <a:endParaRPr lang="es-ES" sz="2000" dirty="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Anexo de documentos o gestión documental, actualmente ese aspecto está abandonado, presentándose un represamiento de aproximadamente 8650 decisiones que no se han adjuntado a las actuaciones</a:t>
            </a:r>
          </a:p>
          <a:p>
            <a:pPr algn="just"/>
            <a:endParaRPr lang="es-ES" sz="2000" dirty="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Llegan </a:t>
            </a:r>
            <a:r>
              <a:rPr lang="es-ES" sz="2000" dirty="0">
                <a:latin typeface="Arial" panose="020B0604020202020204" pitchFamily="34" charset="0"/>
                <a:cs typeface="Arial" panose="020B0604020202020204" pitchFamily="34" charset="0"/>
              </a:rPr>
              <a:t>procesos de fuera de la ciudad, de </a:t>
            </a:r>
            <a:r>
              <a:rPr lang="es-ES" sz="2000" dirty="0" err="1">
                <a:latin typeface="Arial" panose="020B0604020202020204" pitchFamily="34" charset="0"/>
                <a:cs typeface="Arial" panose="020B0604020202020204" pitchFamily="34" charset="0"/>
              </a:rPr>
              <a:t>Paloquemao</a:t>
            </a:r>
            <a:r>
              <a:rPr lang="es-ES" sz="2000" dirty="0">
                <a:latin typeface="Arial" panose="020B0604020202020204" pitchFamily="34" charset="0"/>
                <a:cs typeface="Arial" panose="020B0604020202020204" pitchFamily="34" charset="0"/>
              </a:rPr>
              <a:t>,  Convida, repatriados, Corte Suprema de Justicia y especializados).</a:t>
            </a:r>
            <a:endParaRPr lang="es-AR" sz="2000" dirty="0">
              <a:latin typeface="Arial" panose="020B0604020202020204" pitchFamily="34" charset="0"/>
              <a:cs typeface="Arial" panose="020B0604020202020204" pitchFamily="34" charset="0"/>
            </a:endParaRPr>
          </a:p>
          <a:p>
            <a:pPr algn="just"/>
            <a:endParaRPr lang="es-ES" sz="2000" dirty="0" smtClean="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Qué </a:t>
            </a:r>
            <a:r>
              <a:rPr lang="es-ES" sz="2000" dirty="0">
                <a:latin typeface="Arial" panose="020B0604020202020204" pitchFamily="34" charset="0"/>
                <a:cs typeface="Arial" panose="020B0604020202020204" pitchFamily="34" charset="0"/>
              </a:rPr>
              <a:t>procesos salen?  Los traslados por competencia, los recursos, los que van a valoración del Instituto de Medicina Legal y las salidas definitivas a archivo. </a:t>
            </a:r>
            <a:endParaRPr lang="es-ES" sz="2000" dirty="0" smtClean="0">
              <a:latin typeface="Arial" panose="020B0604020202020204" pitchFamily="34" charset="0"/>
              <a:cs typeface="Arial" panose="020B0604020202020204" pitchFamily="34" charset="0"/>
            </a:endParaRPr>
          </a:p>
          <a:p>
            <a:endParaRPr lang="es-AR" dirty="0"/>
          </a:p>
          <a:p>
            <a:pPr algn="just">
              <a:lnSpc>
                <a:spcPct val="107000"/>
              </a:lnSpc>
              <a:spcAft>
                <a:spcPts val="800"/>
              </a:spcAft>
            </a:pPr>
            <a:endParaRPr lang="es-AR"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8562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_tradnl" sz="2800" dirty="0" smtClean="0">
                <a:latin typeface="Arial" panose="020B0604020202020204" pitchFamily="34" charset="0"/>
                <a:cs typeface="Arial" panose="020B0604020202020204" pitchFamily="34" charset="0"/>
              </a:rPr>
              <a:t>Decisiones pendientes por tramitar (comunicaciones, telegramas, copias, remisiones)</a:t>
            </a:r>
            <a:br>
              <a:rPr lang="es-ES_tradnl" sz="2800" dirty="0" smtClean="0">
                <a:latin typeface="Arial" panose="020B0604020202020204" pitchFamily="34" charset="0"/>
                <a:cs typeface="Arial" panose="020B0604020202020204" pitchFamily="34" charset="0"/>
              </a:rPr>
            </a:br>
            <a:r>
              <a:rPr lang="es-ES_tradnl" sz="2800" dirty="0" smtClean="0">
                <a:latin typeface="Arial" panose="020B0604020202020204" pitchFamily="34" charset="0"/>
                <a:cs typeface="Arial" panose="020B0604020202020204" pitchFamily="34" charset="0"/>
              </a:rPr>
              <a:t>Actualmente solo hay 9 empleados cumpliendo esa función</a:t>
            </a:r>
            <a:endParaRPr lang="es-AR" sz="2800" dirty="0">
              <a:latin typeface="Arial" panose="020B0604020202020204" pitchFamily="34" charset="0"/>
              <a:cs typeface="Arial" panose="020B0604020202020204" pitchFamily="34" charset="0"/>
            </a:endParaRP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942264617"/>
              </p:ext>
            </p:extLst>
          </p:nvPr>
        </p:nvGraphicFramePr>
        <p:xfrm>
          <a:off x="1077116" y="1825625"/>
          <a:ext cx="4497705" cy="4151514"/>
        </p:xfrm>
        <a:graphic>
          <a:graphicData uri="http://schemas.openxmlformats.org/drawingml/2006/table">
            <a:tbl>
              <a:tblPr firstRow="1" firstCol="1" bandRow="1">
                <a:tableStyleId>{5C22544A-7EE6-4342-B048-85BDC9FD1C3A}</a:tableStyleId>
              </a:tblPr>
              <a:tblGrid>
                <a:gridCol w="2310130"/>
                <a:gridCol w="2187575"/>
              </a:tblGrid>
              <a:tr h="1043802">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SECRETARIA O DEPEDENCIA</a:t>
                      </a:r>
                      <a:endParaRPr lang="es-A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800">
                          <a:effectLst/>
                          <a:latin typeface="Arial" panose="020B0604020202020204" pitchFamily="34" charset="0"/>
                          <a:cs typeface="Arial" panose="020B0604020202020204" pitchFamily="34" charset="0"/>
                        </a:rPr>
                        <a:t>PROCESOS –PENDIENTES POR TRAMITAR</a:t>
                      </a:r>
                      <a:endParaRPr lang="es-A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043802">
                <a:tc>
                  <a:txBody>
                    <a:bodyPr/>
                    <a:lstStyle/>
                    <a:p>
                      <a:pPr algn="ctr">
                        <a:lnSpc>
                          <a:spcPct val="107000"/>
                        </a:lnSpc>
                        <a:spcAft>
                          <a:spcPts val="0"/>
                        </a:spcAft>
                      </a:pPr>
                      <a:r>
                        <a:rPr lang="es-CO" sz="1800">
                          <a:effectLst/>
                          <a:latin typeface="Arial" panose="020B0604020202020204" pitchFamily="34" charset="0"/>
                          <a:cs typeface="Arial" panose="020B0604020202020204" pitchFamily="34" charset="0"/>
                        </a:rPr>
                        <a:t>       SECRETARIA 1</a:t>
                      </a:r>
                      <a:endParaRPr lang="es-A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800">
                          <a:effectLst/>
                          <a:latin typeface="Arial" panose="020B0604020202020204" pitchFamily="34" charset="0"/>
                          <a:cs typeface="Arial" panose="020B0604020202020204" pitchFamily="34" charset="0"/>
                        </a:rPr>
                        <a:t> </a:t>
                      </a:r>
                      <a:endParaRPr lang="es-AR" sz="1800">
                        <a:effectLst/>
                        <a:latin typeface="Arial" panose="020B0604020202020204" pitchFamily="34" charset="0"/>
                        <a:cs typeface="Arial" panose="020B0604020202020204" pitchFamily="34" charset="0"/>
                      </a:endParaRPr>
                    </a:p>
                    <a:p>
                      <a:pPr algn="ctr">
                        <a:lnSpc>
                          <a:spcPct val="107000"/>
                        </a:lnSpc>
                        <a:spcAft>
                          <a:spcPts val="0"/>
                        </a:spcAft>
                      </a:pPr>
                      <a:r>
                        <a:rPr lang="es-CO" sz="1800">
                          <a:effectLst/>
                          <a:latin typeface="Arial" panose="020B0604020202020204" pitchFamily="34" charset="0"/>
                          <a:cs typeface="Arial" panose="020B0604020202020204" pitchFamily="34" charset="0"/>
                        </a:rPr>
                        <a:t>2300</a:t>
                      </a:r>
                      <a:endParaRPr lang="es-A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043802">
                <a:tc>
                  <a:txBody>
                    <a:bodyPr/>
                    <a:lstStyle/>
                    <a:p>
                      <a:pPr algn="ctr">
                        <a:lnSpc>
                          <a:spcPct val="107000"/>
                        </a:lnSpc>
                        <a:spcAft>
                          <a:spcPts val="0"/>
                        </a:spcAft>
                      </a:pPr>
                      <a:r>
                        <a:rPr lang="es-CO" sz="1800">
                          <a:effectLst/>
                          <a:latin typeface="Arial" panose="020B0604020202020204" pitchFamily="34" charset="0"/>
                          <a:cs typeface="Arial" panose="020B0604020202020204" pitchFamily="34" charset="0"/>
                        </a:rPr>
                        <a:t>SECRETARIA 2</a:t>
                      </a:r>
                      <a:endParaRPr lang="es-A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800">
                          <a:effectLst/>
                          <a:latin typeface="Arial" panose="020B0604020202020204" pitchFamily="34" charset="0"/>
                          <a:cs typeface="Arial" panose="020B0604020202020204" pitchFamily="34" charset="0"/>
                        </a:rPr>
                        <a:t> </a:t>
                      </a:r>
                      <a:endParaRPr lang="es-AR" sz="1800">
                        <a:effectLst/>
                        <a:latin typeface="Arial" panose="020B0604020202020204" pitchFamily="34" charset="0"/>
                        <a:cs typeface="Arial" panose="020B0604020202020204" pitchFamily="34" charset="0"/>
                      </a:endParaRPr>
                    </a:p>
                    <a:p>
                      <a:pPr algn="ctr">
                        <a:lnSpc>
                          <a:spcPct val="107000"/>
                        </a:lnSpc>
                        <a:spcAft>
                          <a:spcPts val="0"/>
                        </a:spcAft>
                      </a:pPr>
                      <a:r>
                        <a:rPr lang="es-CO" sz="1800">
                          <a:effectLst/>
                          <a:latin typeface="Arial" panose="020B0604020202020204" pitchFamily="34" charset="0"/>
                          <a:cs typeface="Arial" panose="020B0604020202020204" pitchFamily="34" charset="0"/>
                        </a:rPr>
                        <a:t>2289</a:t>
                      </a:r>
                      <a:endParaRPr lang="es-A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10054">
                <a:tc>
                  <a:txBody>
                    <a:bodyPr/>
                    <a:lstStyle/>
                    <a:p>
                      <a:pPr algn="ctr">
                        <a:lnSpc>
                          <a:spcPct val="107000"/>
                        </a:lnSpc>
                        <a:spcAft>
                          <a:spcPts val="0"/>
                        </a:spcAft>
                      </a:pPr>
                      <a:r>
                        <a:rPr lang="es-CO" sz="1800">
                          <a:effectLst/>
                          <a:latin typeface="Arial" panose="020B0604020202020204" pitchFamily="34" charset="0"/>
                          <a:cs typeface="Arial" panose="020B0604020202020204" pitchFamily="34" charset="0"/>
                        </a:rPr>
                        <a:t>SECRETARIA 3</a:t>
                      </a:r>
                      <a:endParaRPr lang="es-A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800">
                          <a:effectLst/>
                          <a:latin typeface="Arial" panose="020B0604020202020204" pitchFamily="34" charset="0"/>
                          <a:cs typeface="Arial" panose="020B0604020202020204" pitchFamily="34" charset="0"/>
                        </a:rPr>
                        <a:t>2439</a:t>
                      </a:r>
                      <a:endParaRPr lang="es-A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10054">
                <a:tc>
                  <a:txBody>
                    <a:bodyPr/>
                    <a:lstStyle/>
                    <a:p>
                      <a:pPr algn="ctr">
                        <a:lnSpc>
                          <a:spcPct val="107000"/>
                        </a:lnSpc>
                        <a:spcAft>
                          <a:spcPts val="0"/>
                        </a:spcAft>
                      </a:pPr>
                      <a:r>
                        <a:rPr lang="es-CO" sz="1800">
                          <a:effectLst/>
                          <a:latin typeface="Arial" panose="020B0604020202020204" pitchFamily="34" charset="0"/>
                          <a:cs typeface="Arial" panose="020B0604020202020204" pitchFamily="34" charset="0"/>
                        </a:rPr>
                        <a:t>TOTAL</a:t>
                      </a:r>
                      <a:endParaRPr lang="es-A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7028</a:t>
                      </a:r>
                      <a:endParaRPr lang="es-A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pic>
        <p:nvPicPr>
          <p:cNvPr id="7" name="Marcador de contenido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30344" y="1825625"/>
            <a:ext cx="4984124" cy="4678206"/>
          </a:xfrm>
        </p:spPr>
      </p:pic>
      <p:sp>
        <p:nvSpPr>
          <p:cNvPr id="6" name="Rectangle 1"/>
          <p:cNvSpPr>
            <a:spLocks noChangeArrowheads="1"/>
          </p:cNvSpPr>
          <p:nvPr/>
        </p:nvSpPr>
        <p:spPr bwMode="auto">
          <a:xfrm>
            <a:off x="-103031" y="2460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Tree>
    <p:extLst>
      <p:ext uri="{BB962C8B-B14F-4D97-AF65-F5344CB8AC3E}">
        <p14:creationId xmlns:p14="http://schemas.microsoft.com/office/powerpoint/2010/main" val="4275806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a:spLocks noChangeArrowheads="1"/>
          </p:cNvSpPr>
          <p:nvPr/>
        </p:nvSpPr>
        <p:spPr bwMode="auto">
          <a:xfrm>
            <a:off x="785611" y="1243415"/>
            <a:ext cx="2537137" cy="3470254"/>
          </a:xfrm>
          <a:prstGeom prst="rect">
            <a:avLst/>
          </a:prstGeom>
          <a:gradFill rotWithShape="1">
            <a:gsLst>
              <a:gs pos="0">
                <a:srgbClr val="D2D2D2"/>
              </a:gs>
              <a:gs pos="50000">
                <a:srgbClr val="C8C8C8"/>
              </a:gs>
              <a:gs pos="100000">
                <a:srgbClr val="C0C0C0"/>
              </a:gs>
            </a:gsLst>
            <a:lin ang="5400000"/>
          </a:gradFill>
          <a:ln w="6350">
            <a:solidFill>
              <a:srgbClr val="A5A5A5"/>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SECRETARIA 1</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JUZGADOS A CARGO 10</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PERSONAL </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CITADOR (INGRESOS)</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ESCRIBIENTE INGRESOS</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ASISTENTE ADM (RECEPCION PROCESOS FUNCION OFICIAL MAYOR)</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ESCRIBIENTES TRAMITE 10 JUZGADOS).</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SECRETARIO</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  7 EMPLEADOS</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AR" sz="1800" b="0" i="0" u="none" strike="noStrike" cap="none" normalizeH="0" baseline="0" dirty="0" smtClean="0">
              <a:ln>
                <a:noFill/>
              </a:ln>
              <a:solidFill>
                <a:schemeClr val="tx1"/>
              </a:solidFill>
              <a:effectLst/>
              <a:latin typeface="Arial" panose="020B0604020202020204" pitchFamily="34" charset="0"/>
            </a:endParaRPr>
          </a:p>
        </p:txBody>
      </p:sp>
      <p:sp>
        <p:nvSpPr>
          <p:cNvPr id="4" name="Text Box 2"/>
          <p:cNvSpPr txBox="1">
            <a:spLocks noChangeArrowheads="1"/>
          </p:cNvSpPr>
          <p:nvPr/>
        </p:nvSpPr>
        <p:spPr bwMode="auto">
          <a:xfrm>
            <a:off x="4005329" y="1243414"/>
            <a:ext cx="2550017" cy="3470255"/>
          </a:xfrm>
          <a:prstGeom prst="rect">
            <a:avLst/>
          </a:prstGeom>
          <a:gradFill rotWithShape="1">
            <a:gsLst>
              <a:gs pos="0">
                <a:srgbClr val="D2D2D2"/>
              </a:gs>
              <a:gs pos="50000">
                <a:srgbClr val="C8C8C8"/>
              </a:gs>
              <a:gs pos="100000">
                <a:srgbClr val="C0C0C0"/>
              </a:gs>
            </a:gsLst>
            <a:lin ang="5400000"/>
          </a:gradFill>
          <a:ln w="6350">
            <a:solidFill>
              <a:srgbClr val="A5A5A5"/>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SECRETARIA 2</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JUZGADOS A CARGO 10</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PERSONAL </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ESCRIBIENTES (INGRESOS)</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ESCRIBIENTE  (RECEPCION PROCESOS FUNCION OFICIAL MAYOR)</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ESCRIBIENTES TRAMITE 10 JUZGADOS).</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SECRETARIO</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  7 EMPLEADOS</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AR" sz="1800" b="0" i="0" u="none" strike="noStrike" cap="none" normalizeH="0" baseline="0" dirty="0" smtClean="0">
              <a:ln>
                <a:noFill/>
              </a:ln>
              <a:solidFill>
                <a:schemeClr val="tx1"/>
              </a:solidFill>
              <a:effectLst/>
              <a:latin typeface="Arial" panose="020B0604020202020204" pitchFamily="34" charset="0"/>
            </a:endParaRPr>
          </a:p>
        </p:txBody>
      </p:sp>
      <p:sp>
        <p:nvSpPr>
          <p:cNvPr id="5" name="Text Box 1"/>
          <p:cNvSpPr txBox="1">
            <a:spLocks noChangeArrowheads="1"/>
          </p:cNvSpPr>
          <p:nvPr/>
        </p:nvSpPr>
        <p:spPr bwMode="auto">
          <a:xfrm>
            <a:off x="7405351" y="1243414"/>
            <a:ext cx="2369713" cy="3470255"/>
          </a:xfrm>
          <a:prstGeom prst="rect">
            <a:avLst/>
          </a:prstGeom>
          <a:gradFill rotWithShape="1">
            <a:gsLst>
              <a:gs pos="0">
                <a:srgbClr val="D2D2D2"/>
              </a:gs>
              <a:gs pos="50000">
                <a:srgbClr val="C8C8C8"/>
              </a:gs>
              <a:gs pos="100000">
                <a:srgbClr val="C0C0C0"/>
              </a:gs>
            </a:gsLst>
            <a:lin ang="5400000"/>
          </a:gradFill>
          <a:ln w="6350">
            <a:solidFill>
              <a:srgbClr val="A5A5A5"/>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SECRETARIA 3</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JUZGADOS A CARGO 9</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PERSONAL </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ESCRIBIENTES (INGRESOS)</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ESCRIBIENTE  (RECEPCION PROCESOS FUNCION OFICIAL MAYOR)</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ESCRIBIENTES TRAMITE 10 JUZGADOS).</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CITADOR TRAMITE </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A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SECRETARIO</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  7 EMPLEADOS</a:t>
            </a:r>
            <a:endParaRPr kumimoji="0" lang="es-CO" altLang="es-AR"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A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231820" y="368553"/>
            <a:ext cx="1005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s-ES_tradnl" dirty="0" smtClean="0"/>
              <a:t>DISTRIBUCION ACTUAL DEL PERSONAL, POR SUBSECRETARIAS</a:t>
            </a:r>
            <a:endParaRPr lang="es-AR"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8" name="Rectángulo 7"/>
          <p:cNvSpPr/>
          <p:nvPr/>
        </p:nvSpPr>
        <p:spPr>
          <a:xfrm>
            <a:off x="920839" y="5008533"/>
            <a:ext cx="8680361" cy="923330"/>
          </a:xfrm>
          <a:prstGeom prst="rect">
            <a:avLst/>
          </a:prstGeom>
        </p:spPr>
        <p:txBody>
          <a:bodyPr wrap="square">
            <a:spAutoFit/>
          </a:bodyPr>
          <a:lstStyle/>
          <a:p>
            <a:r>
              <a:rPr lang="es-CO" dirty="0" smtClean="0">
                <a:effectLst/>
                <a:latin typeface="Arial" panose="020B0604020202020204" pitchFamily="34" charset="0"/>
                <a:ea typeface="Calibri" panose="020F0502020204030204" pitchFamily="34" charset="0"/>
              </a:rPr>
              <a:t>Se advierte que tres (3) empleados, por Secretaría, deben cumplir en promedio los </a:t>
            </a:r>
            <a:r>
              <a:rPr lang="es-CO" b="1" u="sng" dirty="0" smtClean="0">
                <a:effectLst/>
                <a:latin typeface="Arial" panose="020B0604020202020204" pitchFamily="34" charset="0"/>
                <a:ea typeface="Calibri" panose="020F0502020204030204" pitchFamily="34" charset="0"/>
              </a:rPr>
              <a:t>20.100 autos</a:t>
            </a:r>
            <a:r>
              <a:rPr lang="es-CO" dirty="0" smtClean="0">
                <a:effectLst/>
                <a:latin typeface="Arial" panose="020B0604020202020204" pitchFamily="34" charset="0"/>
                <a:ea typeface="Calibri" panose="020F0502020204030204" pitchFamily="34" charset="0"/>
              </a:rPr>
              <a:t> que se profieren mensualmente por los veintinueve (29) Juzgados de Ejecución de Penas y Medidas de Seguridad</a:t>
            </a:r>
            <a:endParaRPr lang="es-AR" dirty="0"/>
          </a:p>
        </p:txBody>
      </p:sp>
    </p:spTree>
    <p:extLst>
      <p:ext uri="{BB962C8B-B14F-4D97-AF65-F5344CB8AC3E}">
        <p14:creationId xmlns:p14="http://schemas.microsoft.com/office/powerpoint/2010/main" val="361911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sz="1600" dirty="0" smtClean="0">
                <a:latin typeface="Arial" panose="020B0604020202020204" pitchFamily="34" charset="0"/>
                <a:cs typeface="Arial" panose="020B0604020202020204" pitchFamily="34" charset="0"/>
              </a:rPr>
              <a:t>Hay 756 </a:t>
            </a:r>
            <a:r>
              <a:rPr lang="es-CO" sz="1600" b="1" u="sng" dirty="0" smtClean="0">
                <a:latin typeface="Arial" panose="020B0604020202020204" pitchFamily="34" charset="0"/>
                <a:cs typeface="Arial" panose="020B0604020202020204" pitchFamily="34" charset="0"/>
              </a:rPr>
              <a:t>notificaciones</a:t>
            </a:r>
            <a:r>
              <a:rPr lang="es-CO" sz="1600" dirty="0" smtClean="0">
                <a:latin typeface="Arial" panose="020B0604020202020204" pitchFamily="34" charset="0"/>
                <a:cs typeface="Arial" panose="020B0604020202020204" pitchFamily="34" charset="0"/>
              </a:rPr>
              <a:t> </a:t>
            </a:r>
            <a:r>
              <a:rPr lang="es-CO" sz="1600" dirty="0">
                <a:latin typeface="Arial" panose="020B0604020202020204" pitchFamily="34" charset="0"/>
                <a:cs typeface="Arial" panose="020B0604020202020204" pitchFamily="34" charset="0"/>
              </a:rPr>
              <a:t>en toda la ciudad de Bogotá, entre traslados, revocatorias, enteramientos y diligencias de compromiso. </a:t>
            </a:r>
            <a:r>
              <a:rPr lang="es-AR" sz="1600" dirty="0">
                <a:latin typeface="Arial" panose="020B0604020202020204" pitchFamily="34" charset="0"/>
                <a:cs typeface="Arial" panose="020B0604020202020204" pitchFamily="34" charset="0"/>
              </a:rPr>
              <a:t/>
            </a:r>
            <a:br>
              <a:rPr lang="es-AR" sz="1600" dirty="0">
                <a:latin typeface="Arial" panose="020B0604020202020204" pitchFamily="34" charset="0"/>
                <a:cs typeface="Arial" panose="020B0604020202020204" pitchFamily="34" charset="0"/>
              </a:rPr>
            </a:br>
            <a:r>
              <a:rPr lang="es-CO" sz="1600" dirty="0" smtClean="0">
                <a:latin typeface="Arial" panose="020B0604020202020204" pitchFamily="34" charset="0"/>
                <a:cs typeface="Arial" panose="020B0604020202020204" pitchFamily="34" charset="0"/>
              </a:rPr>
              <a:t>Se </a:t>
            </a:r>
            <a:r>
              <a:rPr lang="es-CO" sz="1600" dirty="0">
                <a:latin typeface="Arial" panose="020B0604020202020204" pitchFamily="34" charset="0"/>
                <a:cs typeface="Arial" panose="020B0604020202020204" pitchFamily="34" charset="0"/>
              </a:rPr>
              <a:t>presenta para surtir la notificaciones de acciones de constitucionales, (Tutelas – Habeas Corpus), al igual que el </a:t>
            </a:r>
            <a:r>
              <a:rPr lang="es-CO" sz="1600" dirty="0" smtClean="0">
                <a:latin typeface="Arial" panose="020B0604020202020204" pitchFamily="34" charset="0"/>
                <a:cs typeface="Arial" panose="020B0604020202020204" pitchFamily="34" charset="0"/>
              </a:rPr>
              <a:t>cúmulo </a:t>
            </a:r>
            <a:r>
              <a:rPr lang="es-CO" sz="1600" dirty="0">
                <a:latin typeface="Arial" panose="020B0604020202020204" pitchFamily="34" charset="0"/>
                <a:cs typeface="Arial" panose="020B0604020202020204" pitchFamily="34" charset="0"/>
              </a:rPr>
              <a:t>normal de correspondencia que se remite a otras autoridades como son </a:t>
            </a:r>
            <a:r>
              <a:rPr lang="es-CO" sz="1600" dirty="0" err="1">
                <a:latin typeface="Arial" panose="020B0604020202020204" pitchFamily="34" charset="0"/>
                <a:cs typeface="Arial" panose="020B0604020202020204" pitchFamily="34" charset="0"/>
              </a:rPr>
              <a:t>Dijin</a:t>
            </a:r>
            <a:r>
              <a:rPr lang="es-CO" sz="1600" dirty="0">
                <a:latin typeface="Arial" panose="020B0604020202020204" pitchFamily="34" charset="0"/>
                <a:cs typeface="Arial" panose="020B0604020202020204" pitchFamily="34" charset="0"/>
              </a:rPr>
              <a:t>, CTI, Procuraduría General de la Nación, </a:t>
            </a:r>
            <a:r>
              <a:rPr lang="es-CO" sz="1600" dirty="0" err="1">
                <a:latin typeface="Arial" panose="020B0604020202020204" pitchFamily="34" charset="0"/>
                <a:cs typeface="Arial" panose="020B0604020202020204" pitchFamily="34" charset="0"/>
              </a:rPr>
              <a:t>Registraduría</a:t>
            </a:r>
            <a:r>
              <a:rPr lang="es-CO" sz="1600" dirty="0">
                <a:latin typeface="Arial" panose="020B0604020202020204" pitchFamily="34" charset="0"/>
                <a:cs typeface="Arial" panose="020B0604020202020204" pitchFamily="34" charset="0"/>
              </a:rPr>
              <a:t> Nacional del Estado Civil, Archivo Central, y otras dependencias judiciales</a:t>
            </a:r>
            <a:endParaRPr lang="es-AR" sz="1600" dirty="0">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p:txBody>
          <a:bodyPr>
            <a:normAutofit fontScale="70000" lnSpcReduction="20000"/>
          </a:bodyPr>
          <a:lstStyle/>
          <a:p>
            <a:r>
              <a:rPr lang="es-ES_tradnl" dirty="0" smtClean="0"/>
              <a:t>Antes</a:t>
            </a:r>
          </a:p>
          <a:p>
            <a:r>
              <a:rPr lang="es-CO" sz="2300" dirty="0">
                <a:latin typeface="Arial" panose="020B0604020202020204" pitchFamily="34" charset="0"/>
                <a:cs typeface="Arial" panose="020B0604020202020204" pitchFamily="34" charset="0"/>
              </a:rPr>
              <a:t>2 CITADORES CARCEL PICOTA</a:t>
            </a:r>
            <a:endParaRPr lang="es-AR" sz="2300" dirty="0">
              <a:latin typeface="Arial" panose="020B0604020202020204" pitchFamily="34" charset="0"/>
              <a:cs typeface="Arial" panose="020B0604020202020204" pitchFamily="34" charset="0"/>
            </a:endParaRPr>
          </a:p>
          <a:p>
            <a:r>
              <a:rPr lang="es-CO" sz="2300" dirty="0">
                <a:latin typeface="Arial" panose="020B0604020202020204" pitchFamily="34" charset="0"/>
                <a:cs typeface="Arial" panose="020B0604020202020204" pitchFamily="34" charset="0"/>
              </a:rPr>
              <a:t>2 CITADOR CARCEL MODELO</a:t>
            </a:r>
            <a:endParaRPr lang="es-AR" sz="2300" dirty="0">
              <a:latin typeface="Arial" panose="020B0604020202020204" pitchFamily="34" charset="0"/>
              <a:cs typeface="Arial" panose="020B0604020202020204" pitchFamily="34" charset="0"/>
            </a:endParaRPr>
          </a:p>
          <a:p>
            <a:r>
              <a:rPr lang="es-CO" sz="2300" dirty="0">
                <a:latin typeface="Arial" panose="020B0604020202020204" pitchFamily="34" charset="0"/>
                <a:cs typeface="Arial" panose="020B0604020202020204" pitchFamily="34" charset="0"/>
              </a:rPr>
              <a:t>1 CITADOR CARCEL BUEN PASTOR</a:t>
            </a:r>
            <a:endParaRPr lang="es-AR" sz="2300" dirty="0">
              <a:latin typeface="Arial" panose="020B0604020202020204" pitchFamily="34" charset="0"/>
              <a:cs typeface="Arial" panose="020B0604020202020204" pitchFamily="34" charset="0"/>
            </a:endParaRPr>
          </a:p>
          <a:p>
            <a:r>
              <a:rPr lang="es-CO" sz="2300" dirty="0">
                <a:latin typeface="Arial" panose="020B0604020202020204" pitchFamily="34" charset="0"/>
                <a:cs typeface="Arial" panose="020B0604020202020204" pitchFamily="34" charset="0"/>
              </a:rPr>
              <a:t>1 CITADOR CARCEL DISTRITAL – URIS</a:t>
            </a:r>
            <a:endParaRPr lang="es-AR" sz="2300" dirty="0">
              <a:latin typeface="Arial" panose="020B0604020202020204" pitchFamily="34" charset="0"/>
              <a:cs typeface="Arial" panose="020B0604020202020204" pitchFamily="34" charset="0"/>
            </a:endParaRPr>
          </a:p>
          <a:p>
            <a:r>
              <a:rPr lang="es-CO" sz="2300" dirty="0">
                <a:latin typeface="Arial" panose="020B0604020202020204" pitchFamily="34" charset="0"/>
                <a:cs typeface="Arial" panose="020B0604020202020204" pitchFamily="34" charset="0"/>
              </a:rPr>
              <a:t>7 NOTIFICADORES DOMICILIARIAS</a:t>
            </a:r>
            <a:endParaRPr lang="es-AR" sz="2300" dirty="0">
              <a:latin typeface="Arial" panose="020B0604020202020204" pitchFamily="34" charset="0"/>
              <a:cs typeface="Arial" panose="020B0604020202020204" pitchFamily="34" charset="0"/>
            </a:endParaRPr>
          </a:p>
          <a:p>
            <a:r>
              <a:rPr lang="es-CO" sz="2300" dirty="0">
                <a:latin typeface="Arial" panose="020B0604020202020204" pitchFamily="34" charset="0"/>
                <a:cs typeface="Arial" panose="020B0604020202020204" pitchFamily="34" charset="0"/>
              </a:rPr>
              <a:t>1 CITADOR ENTIDADES – TRIBUNAL – PALOQUEMAO</a:t>
            </a:r>
            <a:endParaRPr lang="es-AR" sz="2300" dirty="0">
              <a:latin typeface="Arial" panose="020B0604020202020204" pitchFamily="34" charset="0"/>
              <a:cs typeface="Arial" panose="020B0604020202020204" pitchFamily="34" charset="0"/>
            </a:endParaRPr>
          </a:p>
          <a:p>
            <a:r>
              <a:rPr lang="es-CO" sz="2300" dirty="0">
                <a:latin typeface="Arial" panose="020B0604020202020204" pitchFamily="34" charset="0"/>
                <a:cs typeface="Arial" panose="020B0604020202020204" pitchFamily="34" charset="0"/>
              </a:rPr>
              <a:t>1 CITADOR ACCIONES DE TUTELA</a:t>
            </a:r>
            <a:endParaRPr lang="es-AR" sz="2300" dirty="0">
              <a:latin typeface="Arial" panose="020B0604020202020204" pitchFamily="34" charset="0"/>
              <a:cs typeface="Arial" panose="020B0604020202020204" pitchFamily="34" charset="0"/>
            </a:endParaRPr>
          </a:p>
          <a:p>
            <a:r>
              <a:rPr lang="es-CO" sz="2300" dirty="0">
                <a:latin typeface="Arial" panose="020B0604020202020204" pitchFamily="34" charset="0"/>
                <a:cs typeface="Arial" panose="020B0604020202020204" pitchFamily="34" charset="0"/>
              </a:rPr>
              <a:t> </a:t>
            </a:r>
            <a:endParaRPr lang="es-AR" sz="2300" dirty="0">
              <a:latin typeface="Arial" panose="020B0604020202020204" pitchFamily="34" charset="0"/>
              <a:cs typeface="Arial" panose="020B0604020202020204" pitchFamily="34" charset="0"/>
            </a:endParaRPr>
          </a:p>
          <a:p>
            <a:r>
              <a:rPr lang="es-CO" sz="2300" dirty="0">
                <a:latin typeface="Arial" panose="020B0604020202020204" pitchFamily="34" charset="0"/>
                <a:cs typeface="Arial" panose="020B0604020202020204" pitchFamily="34" charset="0"/>
              </a:rPr>
              <a:t>TOTAL DE EMPLEADOS 15</a:t>
            </a:r>
            <a:endParaRPr lang="es-AR" sz="2300" dirty="0">
              <a:latin typeface="Arial" panose="020B0604020202020204" pitchFamily="34" charset="0"/>
              <a:cs typeface="Arial" panose="020B0604020202020204" pitchFamily="34" charset="0"/>
            </a:endParaRPr>
          </a:p>
          <a:p>
            <a:r>
              <a:rPr lang="es-CO" b="1" dirty="0"/>
              <a:t> </a:t>
            </a:r>
            <a:endParaRPr lang="es-AR" dirty="0"/>
          </a:p>
          <a:p>
            <a:endParaRPr lang="es-AR" dirty="0"/>
          </a:p>
        </p:txBody>
      </p:sp>
      <p:sp>
        <p:nvSpPr>
          <p:cNvPr id="4" name="Marcador de contenido 3"/>
          <p:cNvSpPr>
            <a:spLocks noGrp="1"/>
          </p:cNvSpPr>
          <p:nvPr>
            <p:ph sz="half" idx="2"/>
          </p:nvPr>
        </p:nvSpPr>
        <p:spPr/>
        <p:txBody>
          <a:bodyPr>
            <a:normAutofit fontScale="70000" lnSpcReduction="20000"/>
          </a:bodyPr>
          <a:lstStyle/>
          <a:p>
            <a:r>
              <a:rPr lang="es-ES_tradnl" dirty="0" smtClean="0"/>
              <a:t>Actualidad</a:t>
            </a:r>
            <a:endParaRPr lang="es-AR"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Cuadro de texto 2"/>
          <p:cNvSpPr txBox="1">
            <a:spLocks noChangeArrowheads="1"/>
          </p:cNvSpPr>
          <p:nvPr/>
        </p:nvSpPr>
        <p:spPr bwMode="auto">
          <a:xfrm>
            <a:off x="7190747" y="2556568"/>
            <a:ext cx="4026752" cy="3290439"/>
          </a:xfrm>
          <a:prstGeom prst="rect">
            <a:avLst/>
          </a:prstGeom>
          <a:gradFill rotWithShape="1">
            <a:gsLst>
              <a:gs pos="0">
                <a:srgbClr val="D2D2D2"/>
              </a:gs>
              <a:gs pos="50000">
                <a:srgbClr val="C8C8C8"/>
              </a:gs>
              <a:gs pos="100000">
                <a:srgbClr val="C0C0C0"/>
              </a:gs>
            </a:gsLst>
            <a:lin ang="5400000"/>
          </a:gradFill>
          <a:ln w="6350">
            <a:solidFill>
              <a:srgbClr val="A5A5A5"/>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CITADORES CARCEL PICOTA</a:t>
            </a:r>
            <a:endParaRPr kumimoji="0" lang="es-CO" altLang="es-AR"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CITADOR CARCEL MODELO</a:t>
            </a:r>
            <a:endParaRPr kumimoji="0" lang="es-CO" altLang="es-AR"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CITADOR CARCEL BUEN PASTOR</a:t>
            </a:r>
            <a:endParaRPr kumimoji="0" lang="es-CO" altLang="es-AR"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CITADOR CARCEL DISTRITAL – URIS</a:t>
            </a:r>
            <a:endParaRPr kumimoji="0" lang="es-CO" altLang="es-AR"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NOTIFICADORES DOMICILIARIAS</a:t>
            </a:r>
            <a:endParaRPr kumimoji="0" lang="es-CO" altLang="es-AR"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CITADOR ENTIDADES – TRIBUNAL – PALOQUEMAO</a:t>
            </a:r>
            <a:endParaRPr kumimoji="0" lang="es-CO" altLang="es-AR"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CITADOR ACCIONES DE TUTELA</a:t>
            </a:r>
            <a:endParaRPr kumimoji="0" lang="es-CO" altLang="es-AR"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 DE EMPLEADOS 11</a:t>
            </a:r>
            <a:endParaRPr kumimoji="0" lang="es-CO" altLang="es-AR"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A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Tree>
    <p:extLst>
      <p:ext uri="{BB962C8B-B14F-4D97-AF65-F5344CB8AC3E}">
        <p14:creationId xmlns:p14="http://schemas.microsoft.com/office/powerpoint/2010/main" val="202408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58165493"/>
              </p:ext>
            </p:extLst>
          </p:nvPr>
        </p:nvGraphicFramePr>
        <p:xfrm>
          <a:off x="2848433" y="2227724"/>
          <a:ext cx="5607050" cy="3520440"/>
        </p:xfrm>
        <a:graphic>
          <a:graphicData uri="http://schemas.openxmlformats.org/drawingml/2006/table">
            <a:tbl>
              <a:tblPr firstRow="1" firstCol="1" bandRow="1">
                <a:tableStyleId>{5C22544A-7EE6-4342-B048-85BDC9FD1C3A}</a:tableStyleId>
              </a:tblPr>
              <a:tblGrid>
                <a:gridCol w="2803525"/>
                <a:gridCol w="2803525"/>
              </a:tblGrid>
              <a:tr h="0">
                <a:tc>
                  <a:txBody>
                    <a:bodyPr/>
                    <a:lstStyle/>
                    <a:p>
                      <a:pPr algn="ctr">
                        <a:lnSpc>
                          <a:spcPct val="150000"/>
                        </a:lnSpc>
                        <a:spcAft>
                          <a:spcPts val="0"/>
                        </a:spcAft>
                      </a:pPr>
                      <a:r>
                        <a:rPr lang="es-CO" sz="1400" dirty="0">
                          <a:effectLst/>
                          <a:latin typeface="Arial" panose="020B0604020202020204" pitchFamily="34" charset="0"/>
                          <a:cs typeface="Arial" panose="020B0604020202020204" pitchFamily="34" charset="0"/>
                        </a:rPr>
                        <a:t>TIPO DE DOCUMENTO</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PROMEDIO MENSUAL</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TELEGRAMA</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dirty="0">
                          <a:effectLst/>
                          <a:latin typeface="Arial" panose="020B0604020202020204" pitchFamily="34" charset="0"/>
                          <a:cs typeface="Arial" panose="020B0604020202020204" pitchFamily="34" charset="0"/>
                        </a:rPr>
                        <a:t>5000</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OFICIOS</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4000</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PROCESOS FUERA DE LA CIUDAD</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500</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50000"/>
                        </a:lnSpc>
                        <a:spcAft>
                          <a:spcPts val="0"/>
                        </a:spcAft>
                      </a:pPr>
                      <a:r>
                        <a:rPr lang="es-CO" sz="1400" dirty="0">
                          <a:effectLst/>
                          <a:latin typeface="Arial" panose="020B0604020202020204" pitchFamily="34" charset="0"/>
                          <a:cs typeface="Arial" panose="020B0604020202020204" pitchFamily="34" charset="0"/>
                        </a:rPr>
                        <a:t>OFICIOS AUTORIDADES (DIJIN-INPEC-REGISTRADURIA, CISAD, CTI)</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dirty="0">
                          <a:effectLst/>
                          <a:latin typeface="Arial" panose="020B0604020202020204" pitchFamily="34" charset="0"/>
                          <a:cs typeface="Arial" panose="020B0604020202020204" pitchFamily="34" charset="0"/>
                        </a:rPr>
                        <a:t>7000</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REMISION PROCESOS BOGOTA</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dirty="0">
                          <a:effectLst/>
                          <a:latin typeface="Arial" panose="020B0604020202020204" pitchFamily="34" charset="0"/>
                          <a:cs typeface="Arial" panose="020B0604020202020204" pitchFamily="34" charset="0"/>
                        </a:rPr>
                        <a:t>400</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50000"/>
                        </a:lnSpc>
                        <a:spcAft>
                          <a:spcPts val="0"/>
                        </a:spcAft>
                      </a:pPr>
                      <a:r>
                        <a:rPr lang="es-CO" sz="1400" u="sng">
                          <a:effectLst/>
                          <a:latin typeface="Arial" panose="020B0604020202020204" pitchFamily="34" charset="0"/>
                          <a:cs typeface="Arial" panose="020B0604020202020204" pitchFamily="34" charset="0"/>
                        </a:rPr>
                        <a:t>TOTAL</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u="sng" dirty="0">
                          <a:effectLst/>
                          <a:latin typeface="Arial" panose="020B0604020202020204" pitchFamily="34" charset="0"/>
                          <a:cs typeface="Arial" panose="020B0604020202020204" pitchFamily="34" charset="0"/>
                        </a:rPr>
                        <a:t>16900</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3" name="Rectangle 1"/>
          <p:cNvSpPr>
            <a:spLocks noChangeArrowheads="1"/>
          </p:cNvSpPr>
          <p:nvPr/>
        </p:nvSpPr>
        <p:spPr bwMode="auto">
          <a:xfrm>
            <a:off x="1339403" y="67277"/>
            <a:ext cx="9421362"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AR"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CORRESPONDENCIA</a:t>
            </a: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AR" sz="12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AR"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A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Igualmente en lo que respecta al área de notificaciones se tiene la labor que se cumple por parte de correspondencia, dependencia que en promedio al mes le hace frente a la remisión  de los siguientes documentos:</a:t>
            </a:r>
            <a:endParaRPr kumimoji="0" lang="es-AR" altLang="es-A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0306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92428" y="489397"/>
            <a:ext cx="10856890" cy="6509474"/>
          </a:xfrm>
          <a:prstGeom prst="rect">
            <a:avLst/>
          </a:prstGeom>
        </p:spPr>
        <p:txBody>
          <a:bodyPr wrap="square">
            <a:spAutoFit/>
          </a:bodyPr>
          <a:lstStyle/>
          <a:p>
            <a:pPr algn="just">
              <a:lnSpc>
                <a:spcPct val="150000"/>
              </a:lnSpc>
              <a:spcAft>
                <a:spcPts val="0"/>
              </a:spcAft>
            </a:pPr>
            <a:r>
              <a:rPr lang="es-CO" b="1" u="none" strike="noStrike"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CO" b="1" u="sng"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CO" sz="2000" b="1" u="sng"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CO" sz="2000" b="1" u="sng" dirty="0" smtClean="0">
                <a:effectLst/>
                <a:latin typeface="Arial" panose="020B0604020202020204" pitchFamily="34" charset="0"/>
                <a:ea typeface="Calibri" panose="020F0502020204030204" pitchFamily="34" charset="0"/>
                <a:cs typeface="Arial" panose="020B0604020202020204" pitchFamily="34" charset="0"/>
              </a:rPr>
              <a:t>Área de ventanillas – Atención al público.</a:t>
            </a:r>
            <a:r>
              <a:rPr lang="es-CO" sz="2000" u="sng" dirty="0" smtClean="0">
                <a:effectLst/>
                <a:latin typeface="Arial" panose="020B0604020202020204" pitchFamily="34" charset="0"/>
                <a:ea typeface="Calibri" panose="020F0502020204030204" pitchFamily="34" charset="0"/>
                <a:cs typeface="Arial" panose="020B0604020202020204" pitchFamily="34" charset="0"/>
              </a:rPr>
              <a:t> </a:t>
            </a:r>
            <a:endParaRPr lang="es-AR"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CO" sz="2000" dirty="0" smtClean="0">
                <a:effectLst/>
                <a:latin typeface="Arial" panose="020B0604020202020204" pitchFamily="34" charset="0"/>
                <a:ea typeface="Calibri" panose="020F0502020204030204" pitchFamily="34" charset="0"/>
                <a:cs typeface="Arial" panose="020B0604020202020204" pitchFamily="34" charset="0"/>
              </a:rPr>
              <a:t>Actualmente la asumen tan solo 7 empleados, siendo que el año anterior se tenían 10 personas para poder brindar atención a la multiplicidad de usuarios que concurren a diario a esta oficina, en promedio </a:t>
            </a:r>
            <a:r>
              <a:rPr lang="es-CO" sz="2000" b="1" u="sng" dirty="0" smtClean="0">
                <a:effectLst/>
                <a:latin typeface="Arial" panose="020B0604020202020204" pitchFamily="34" charset="0"/>
                <a:ea typeface="Calibri" panose="020F0502020204030204" pitchFamily="34" charset="0"/>
                <a:cs typeface="Arial" panose="020B0604020202020204" pitchFamily="34" charset="0"/>
              </a:rPr>
              <a:t>180 personas. </a:t>
            </a:r>
            <a:r>
              <a:rPr lang="es-CO" sz="2000" dirty="0" smtClean="0">
                <a:effectLst/>
                <a:latin typeface="Arial" panose="020B0604020202020204" pitchFamily="34" charset="0"/>
                <a:ea typeface="Calibri" panose="020F0502020204030204" pitchFamily="34" charset="0"/>
                <a:cs typeface="Arial" panose="020B0604020202020204" pitchFamily="34" charset="0"/>
              </a:rPr>
              <a:t>D</a:t>
            </a:r>
            <a:r>
              <a:rPr lang="es-CO" sz="2000" dirty="0" smtClean="0">
                <a:latin typeface="Arial" panose="020B0604020202020204" pitchFamily="34" charset="0"/>
                <a:cs typeface="Arial" panose="020B0604020202020204" pitchFamily="34" charset="0"/>
              </a:rPr>
              <a:t>icha </a:t>
            </a:r>
            <a:r>
              <a:rPr lang="es-CO" sz="2000" dirty="0">
                <a:latin typeface="Arial" panose="020B0604020202020204" pitchFamily="34" charset="0"/>
                <a:cs typeface="Arial" panose="020B0604020202020204" pitchFamily="34" charset="0"/>
              </a:rPr>
              <a:t>situación está causado que todos los días  se acumulen los ciudadanos, abogados y cualquier otra persona que acude a solicitar un trámite o radicar un documento, aspecto que ha obligado acudir a la Policía a fin de custodiar a los servidores que prestan el </a:t>
            </a:r>
            <a:r>
              <a:rPr lang="es-CO" sz="2000" dirty="0" smtClean="0">
                <a:latin typeface="Arial" panose="020B0604020202020204" pitchFamily="34" charset="0"/>
                <a:cs typeface="Arial" panose="020B0604020202020204" pitchFamily="34" charset="0"/>
              </a:rPr>
              <a:t>servicio a fin de evitar </a:t>
            </a:r>
            <a:r>
              <a:rPr lang="es-CO" sz="2000" dirty="0">
                <a:latin typeface="Arial" panose="020B0604020202020204" pitchFamily="34" charset="0"/>
                <a:cs typeface="Arial" panose="020B0604020202020204" pitchFamily="34" charset="0"/>
              </a:rPr>
              <a:t>desmanes por parte de quienes asisten a esta oficina y quienes a diario manifiestan su inconformidad al ver que el personal actual es insuficiente para atender sus solicitudes.</a:t>
            </a:r>
            <a:endParaRPr lang="es-CO"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CO" dirty="0" smtClean="0">
              <a:effectLst/>
              <a:latin typeface="Arial" panose="020B0604020202020204" pitchFamily="34" charset="0"/>
              <a:ea typeface="Calibri" panose="020F0502020204030204" pitchFamily="34" charset="0"/>
            </a:endParaRPr>
          </a:p>
          <a:p>
            <a:endParaRPr lang="es-CO" dirty="0">
              <a:latin typeface="Arial" panose="020B0604020202020204" pitchFamily="34" charset="0"/>
            </a:endParaRPr>
          </a:p>
          <a:p>
            <a:endParaRPr lang="es-AR" dirty="0"/>
          </a:p>
        </p:txBody>
      </p:sp>
    </p:spTree>
    <p:extLst>
      <p:ext uri="{BB962C8B-B14F-4D97-AF65-F5344CB8AC3E}">
        <p14:creationId xmlns:p14="http://schemas.microsoft.com/office/powerpoint/2010/main" val="2953469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42435" y="759854"/>
            <a:ext cx="10071278" cy="5909310"/>
          </a:xfrm>
          <a:prstGeom prst="rect">
            <a:avLst/>
          </a:prstGeom>
        </p:spPr>
        <p:txBody>
          <a:bodyPr wrap="square">
            <a:spAutoFit/>
          </a:bodyPr>
          <a:lstStyle/>
          <a:p>
            <a:pPr algn="just">
              <a:lnSpc>
                <a:spcPct val="150000"/>
              </a:lnSpc>
              <a:spcAft>
                <a:spcPts val="0"/>
              </a:spcAft>
            </a:pPr>
            <a:r>
              <a:rPr lang="es-CO" b="1" u="sng" dirty="0" smtClean="0">
                <a:effectLst/>
                <a:latin typeface="Arial" panose="020B0604020202020204" pitchFamily="34" charset="0"/>
                <a:ea typeface="Calibri" panose="020F0502020204030204" pitchFamily="34" charset="0"/>
                <a:cs typeface="Times New Roman" panose="02020603050405020304" pitchFamily="18" charset="0"/>
              </a:rPr>
              <a:t>Área de Asistencia Social.</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CO" b="1" u="none" strike="noStrike"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CO" dirty="0" smtClean="0">
                <a:effectLst/>
                <a:latin typeface="Arial" panose="020B0604020202020204" pitchFamily="34" charset="0"/>
                <a:ea typeface="Calibri" panose="020F0502020204030204" pitchFamily="34" charset="0"/>
                <a:cs typeface="Times New Roman" panose="02020603050405020304" pitchFamily="18" charset="0"/>
              </a:rPr>
              <a:t>Así mismo la reducción de personal,  de 14 a 8, en esta oficina, ha significado una demora adicional en la caótica situación que ya era evidente en el año inmediatamente anterior. Ante el número creciente de solicitudes judiciales que implican el concurso y participación del asistente social a fin de verificar el arraigo </a:t>
            </a:r>
            <a:r>
              <a:rPr lang="es-CO" dirty="0" err="1" smtClean="0">
                <a:effectLst/>
                <a:latin typeface="Arial" panose="020B0604020202020204" pitchFamily="34" charset="0"/>
                <a:ea typeface="Calibri" panose="020F0502020204030204" pitchFamily="34" charset="0"/>
                <a:cs typeface="Times New Roman" panose="02020603050405020304" pitchFamily="18" charset="0"/>
              </a:rPr>
              <a:t>sociofamiliar</a:t>
            </a:r>
            <a:r>
              <a:rPr lang="es-CO" dirty="0" smtClean="0">
                <a:effectLst/>
                <a:latin typeface="Arial" panose="020B0604020202020204" pitchFamily="34" charset="0"/>
                <a:ea typeface="Calibri" panose="020F0502020204030204" pitchFamily="34" charset="0"/>
                <a:cs typeface="Times New Roman" panose="02020603050405020304" pitchFamily="18" charset="0"/>
              </a:rPr>
              <a:t> de los condenados, según reza la Ley 1709 de 2014, la cual flexibilizó la concesión de ciertos subrogados penales y aumentó considerablemente el número de personas que permanecen privadas de la libertad en sus domicilios. </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CO" dirty="0" smtClean="0">
                <a:effectLst/>
                <a:latin typeface="Arial" panose="020B0604020202020204" pitchFamily="34" charset="0"/>
                <a:ea typeface="Calibri" panose="020F0502020204030204" pitchFamily="34" charset="0"/>
                <a:cs typeface="Times New Roman" panose="02020603050405020304" pitchFamily="18" charset="0"/>
              </a:rPr>
              <a:t>Ahora sólo 8 Asistentes Sociales, deben practicar visitas domiciliarias a los penados al igual que el acompañamiento solicitado por los veintinueve (29) Jueces de Ejecución de Penas y Medidas de Seguridad, a todos los establecimientos penitenciarios en la jurisdicción de la ciudad de Bogotá, entrevistando, en promedio, 70 internos por jornada.</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CO"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4642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7578" y="-90153"/>
            <a:ext cx="11934422" cy="3785652"/>
          </a:xfrm>
          <a:prstGeom prst="rect">
            <a:avLst/>
          </a:prstGeom>
        </p:spPr>
        <p:txBody>
          <a:bodyPr wrap="square">
            <a:spAutoFit/>
          </a:bodyPr>
          <a:lstStyle/>
          <a:p>
            <a:pPr algn="ctr">
              <a:lnSpc>
                <a:spcPct val="150000"/>
              </a:lnSpc>
              <a:spcAft>
                <a:spcPts val="0"/>
              </a:spcAft>
            </a:pPr>
            <a:r>
              <a:rPr lang="es-CO" sz="1400" b="1" u="sng" dirty="0" smtClean="0">
                <a:effectLst/>
                <a:latin typeface="Arial" panose="020B0604020202020204" pitchFamily="34" charset="0"/>
                <a:ea typeface="Calibri" panose="020F0502020204030204" pitchFamily="34" charset="0"/>
                <a:cs typeface="Arial" panose="020B0604020202020204" pitchFamily="34" charset="0"/>
              </a:rPr>
              <a:t>PROPUESTA NOMBRAMIENTO CARGOS</a:t>
            </a:r>
            <a:endParaRPr lang="es-AR" sz="14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CO" sz="1400" dirty="0" smtClean="0">
                <a:effectLst/>
                <a:latin typeface="Arial" panose="020B0604020202020204" pitchFamily="34" charset="0"/>
                <a:ea typeface="Calibri" panose="020F0502020204030204" pitchFamily="34" charset="0"/>
                <a:cs typeface="Arial" panose="020B0604020202020204" pitchFamily="34" charset="0"/>
              </a:rPr>
              <a:t>La situación que se presenta  en el Centro de Servicios de los Juzgados de Ejecución de Penas y Medidas de Seguridad de Bogotá,  requiere especial atención, esto por los enormes inconvenientes que ha futuro puede significar la falta de personal que se ha examinado y la cual  dilata el trámite oportuno de las diferentes actuaciones que se adelantan por los señores Jueces de esta especialidad y la respuesta oportuna al usuario de la justicia.</a:t>
            </a:r>
            <a:endParaRPr lang="es-AR" sz="14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CO" sz="1400" dirty="0" smtClean="0">
                <a:effectLst/>
                <a:latin typeface="Arial" panose="020B0604020202020204" pitchFamily="34" charset="0"/>
                <a:ea typeface="Calibri" panose="020F0502020204030204" pitchFamily="34" charset="0"/>
                <a:cs typeface="Arial" panose="020B0604020202020204" pitchFamily="34" charset="0"/>
              </a:rPr>
              <a:t>Por lo anterior, es importante establecer medidas que permitan viabilizar la existencia de esta oficina, atendiendo criterios de costo y beneficio,  y bajo el entendido de la demanda de servicio. Conforme a lo anterior se estima que resulta necesario el nombramiento de treinta y cinco (35) empleados divididos de la siguiente forma:</a:t>
            </a:r>
            <a:endParaRPr lang="es-AR" sz="14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S_tradnl" sz="1600"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S_tradnl" sz="16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28832618"/>
              </p:ext>
            </p:extLst>
          </p:nvPr>
        </p:nvGraphicFramePr>
        <p:xfrm>
          <a:off x="592428" y="2613767"/>
          <a:ext cx="10161431" cy="4160520"/>
        </p:xfrm>
        <a:graphic>
          <a:graphicData uri="http://schemas.openxmlformats.org/drawingml/2006/table">
            <a:tbl>
              <a:tblPr firstRow="1" firstCol="1" bandRow="1">
                <a:tableStyleId>{5C22544A-7EE6-4342-B048-85BDC9FD1C3A}</a:tableStyleId>
              </a:tblPr>
              <a:tblGrid>
                <a:gridCol w="3761915"/>
                <a:gridCol w="3532910"/>
                <a:gridCol w="2866606"/>
              </a:tblGrid>
              <a:tr h="261408">
                <a:tc>
                  <a:txBody>
                    <a:bodyPr/>
                    <a:lstStyle/>
                    <a:p>
                      <a:pPr algn="ctr">
                        <a:lnSpc>
                          <a:spcPct val="150000"/>
                        </a:lnSpc>
                        <a:spcAft>
                          <a:spcPts val="0"/>
                        </a:spcAft>
                      </a:pPr>
                      <a:r>
                        <a:rPr lang="es-CO" sz="1400" dirty="0">
                          <a:effectLst/>
                          <a:latin typeface="Arial" panose="020B0604020202020204" pitchFamily="34" charset="0"/>
                          <a:cs typeface="Arial" panose="020B0604020202020204" pitchFamily="34" charset="0"/>
                        </a:rPr>
                        <a:t>CARGO</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dirty="0">
                          <a:effectLst/>
                          <a:latin typeface="Arial" panose="020B0604020202020204" pitchFamily="34" charset="0"/>
                          <a:cs typeface="Arial" panose="020B0604020202020204" pitchFamily="34" charset="0"/>
                        </a:rPr>
                        <a:t>NUMERO DE EMPLEADOS </a:t>
                      </a:r>
                      <a:r>
                        <a:rPr lang="es-CO" sz="1400" dirty="0" smtClean="0">
                          <a:effectLst/>
                          <a:latin typeface="Arial" panose="020B0604020202020204" pitchFamily="34" charset="0"/>
                          <a:cs typeface="Arial" panose="020B0604020202020204" pitchFamily="34" charset="0"/>
                        </a:rPr>
                        <a:t>ACTUALES</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dirty="0" smtClean="0">
                          <a:effectLst/>
                          <a:latin typeface="Arial" panose="020B0604020202020204" pitchFamily="34" charset="0"/>
                          <a:cs typeface="Arial" panose="020B0604020202020204" pitchFamily="34" charset="0"/>
                        </a:rPr>
                        <a:t> </a:t>
                      </a:r>
                      <a:r>
                        <a:rPr lang="es-CO" sz="1400" dirty="0">
                          <a:effectLst/>
                          <a:latin typeface="Arial" panose="020B0604020202020204" pitchFamily="34" charset="0"/>
                          <a:cs typeface="Arial" panose="020B0604020202020204" pitchFamily="34" charset="0"/>
                        </a:rPr>
                        <a:t>EMPLEADOS SOLICITADOS</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ASISTENTE ADMINISTRATIVO</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2</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7</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ESCRIBIENTE</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30</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10</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CITADOR</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15</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10</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ASISTENTE SOCIAL</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8</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5</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SECRETARIO</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3</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 </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AUX.  SISTEMAS</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1</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 </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TECNOLOGO EN SISTEMAS GRADO 11</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1</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 </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OFICIAL MAYOR</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1</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2</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dirty="0" smtClean="0">
                          <a:effectLst/>
                          <a:latin typeface="Arial" panose="020B0604020202020204" pitchFamily="34" charset="0"/>
                          <a:cs typeface="Arial" panose="020B0604020202020204" pitchFamily="34" charset="0"/>
                        </a:rPr>
                        <a:t>PROF. </a:t>
                      </a:r>
                      <a:r>
                        <a:rPr lang="es-CO" sz="1400" dirty="0">
                          <a:effectLst/>
                          <a:latin typeface="Arial" panose="020B0604020202020204" pitchFamily="34" charset="0"/>
                          <a:cs typeface="Arial" panose="020B0604020202020204" pitchFamily="34" charset="0"/>
                        </a:rPr>
                        <a:t>UNIVERSITARIO GRADO 16</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 </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1</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dirty="0" smtClean="0">
                          <a:effectLst/>
                          <a:latin typeface="Arial" panose="020B0604020202020204" pitchFamily="34" charset="0"/>
                          <a:cs typeface="Arial" panose="020B0604020202020204" pitchFamily="34" charset="0"/>
                        </a:rPr>
                        <a:t>PRO. </a:t>
                      </a:r>
                      <a:r>
                        <a:rPr lang="es-CO" sz="1400" dirty="0">
                          <a:effectLst/>
                          <a:latin typeface="Arial" panose="020B0604020202020204" pitchFamily="34" charset="0"/>
                          <a:cs typeface="Arial" panose="020B0604020202020204" pitchFamily="34" charset="0"/>
                        </a:rPr>
                        <a:t>UNIVERSITARIO GRADO 20</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1</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 </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TOTAL</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62</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35</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278">
                <a:tc>
                  <a:txBody>
                    <a:bodyPr/>
                    <a:lstStyle/>
                    <a:p>
                      <a:pPr algn="ctr">
                        <a:lnSpc>
                          <a:spcPct val="150000"/>
                        </a:lnSpc>
                        <a:spcAft>
                          <a:spcPts val="0"/>
                        </a:spcAft>
                      </a:pPr>
                      <a:r>
                        <a:rPr lang="es-CO" sz="1400">
                          <a:effectLst/>
                          <a:latin typeface="Arial" panose="020B0604020202020204" pitchFamily="34" charset="0"/>
                          <a:cs typeface="Arial" panose="020B0604020202020204" pitchFamily="34" charset="0"/>
                        </a:rPr>
                        <a:t> </a:t>
                      </a:r>
                      <a:endParaRPr lang="es-A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50000"/>
                        </a:lnSpc>
                        <a:spcAft>
                          <a:spcPts val="0"/>
                        </a:spcAft>
                      </a:pPr>
                      <a:r>
                        <a:rPr lang="es-CO" sz="1400" dirty="0">
                          <a:effectLst/>
                          <a:latin typeface="Arial" panose="020B0604020202020204" pitchFamily="34" charset="0"/>
                          <a:cs typeface="Arial" panose="020B0604020202020204" pitchFamily="34" charset="0"/>
                        </a:rPr>
                        <a:t>PROPUESTA PERSONAL TOTAL CSA  97 EMPLEADOS</a:t>
                      </a:r>
                      <a:endParaRPr lang="es-A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AR"/>
                    </a:p>
                  </a:txBody>
                  <a:tcPr/>
                </a:tc>
              </a:tr>
            </a:tbl>
          </a:graphicData>
        </a:graphic>
      </p:graphicFrame>
    </p:spTree>
    <p:extLst>
      <p:ext uri="{BB962C8B-B14F-4D97-AF65-F5344CB8AC3E}">
        <p14:creationId xmlns:p14="http://schemas.microsoft.com/office/powerpoint/2010/main" val="2320198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2624" y="588580"/>
            <a:ext cx="10168058" cy="6083128"/>
          </a:xfrm>
          <a:prstGeom prst="rect">
            <a:avLst/>
          </a:prstGeom>
        </p:spPr>
      </p:pic>
    </p:spTree>
    <p:extLst>
      <p:ext uri="{BB962C8B-B14F-4D97-AF65-F5344CB8AC3E}">
        <p14:creationId xmlns:p14="http://schemas.microsoft.com/office/powerpoint/2010/main" val="1828344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descr="C:\Users\usuario\Desktop\FOTOVISITA\IMG_20150612_123740.jpg"/>
          <p:cNvPicPr>
            <a:picLocks noGrp="1" noChangeAspect="1" noChangeArrowheads="1"/>
          </p:cNvPicPr>
          <p:nvPr>
            <p:ph idx="1"/>
          </p:nvPr>
        </p:nvPicPr>
        <p:blipFill>
          <a:blip r:embed="rId2" cstate="print"/>
          <a:srcRect/>
          <a:stretch>
            <a:fillRect/>
          </a:stretch>
        </p:blipFill>
        <p:spPr bwMode="auto">
          <a:xfrm>
            <a:off x="2121592" y="260648"/>
            <a:ext cx="8707013" cy="6120680"/>
          </a:xfrm>
          <a:prstGeom prst="rect">
            <a:avLst/>
          </a:prstGeom>
          <a:noFill/>
        </p:spPr>
      </p:pic>
    </p:spTree>
    <p:extLst>
      <p:ext uri="{BB962C8B-B14F-4D97-AF65-F5344CB8AC3E}">
        <p14:creationId xmlns:p14="http://schemas.microsoft.com/office/powerpoint/2010/main" val="1389972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pPr algn="ctr"/>
            <a:r>
              <a:rPr lang="es-ES_tradnl" sz="1400" dirty="0" smtClean="0">
                <a:latin typeface="Arial" panose="020B0604020202020204" pitchFamily="34" charset="0"/>
                <a:cs typeface="Arial" panose="020B0604020202020204" pitchFamily="34" charset="0"/>
              </a:rPr>
              <a:t>PLANTA PERSONAL ANTERIOR</a:t>
            </a:r>
            <a:endParaRPr lang="es-AR" sz="1400" dirty="0">
              <a:latin typeface="Arial" panose="020B0604020202020204" pitchFamily="34" charset="0"/>
              <a:cs typeface="Arial" panose="020B0604020202020204" pitchFamily="34"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055207105"/>
              </p:ext>
            </p:extLst>
          </p:nvPr>
        </p:nvGraphicFramePr>
        <p:xfrm>
          <a:off x="838201" y="1043196"/>
          <a:ext cx="10515598" cy="5563668"/>
        </p:xfrm>
        <a:graphic>
          <a:graphicData uri="http://schemas.openxmlformats.org/drawingml/2006/table">
            <a:tbl>
              <a:tblPr firstRow="1" firstCol="1" bandRow="1">
                <a:tableStyleId>{5C22544A-7EE6-4342-B048-85BDC9FD1C3A}</a:tableStyleId>
              </a:tblPr>
              <a:tblGrid>
                <a:gridCol w="843542"/>
                <a:gridCol w="2015840"/>
                <a:gridCol w="854070"/>
                <a:gridCol w="898528"/>
                <a:gridCol w="898528"/>
                <a:gridCol w="3463082"/>
                <a:gridCol w="1542008"/>
              </a:tblGrid>
              <a:tr h="338025">
                <a:tc rowSpan="2">
                  <a:txBody>
                    <a:bodyPr/>
                    <a:lstStyle/>
                    <a:p>
                      <a:pPr algn="ctr">
                        <a:lnSpc>
                          <a:spcPct val="107000"/>
                        </a:lnSpc>
                        <a:spcAft>
                          <a:spcPts val="0"/>
                        </a:spcAft>
                      </a:pPr>
                      <a:r>
                        <a:rPr lang="es-ES" sz="800" dirty="0">
                          <a:effectLst/>
                        </a:rPr>
                        <a:t>ÍTEM</a:t>
                      </a:r>
                      <a:endParaRPr lang="es-A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rowSpan="2">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CARGO</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gridSpan="3">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TIPO DE NOMBRAMIENTO</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hMerge="1">
                  <a:txBody>
                    <a:bodyPr/>
                    <a:lstStyle/>
                    <a:p>
                      <a:endParaRPr lang="es-AR"/>
                    </a:p>
                  </a:txBody>
                  <a:tcPr/>
                </a:tc>
                <a:tc hMerge="1">
                  <a:txBody>
                    <a:bodyPr/>
                    <a:lstStyle/>
                    <a:p>
                      <a:endParaRPr lang="es-AR"/>
                    </a:p>
                  </a:txBody>
                  <a:tcPr/>
                </a:tc>
                <a:tc rowSpan="2" gridSpan="2">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ACUERDOS DE DESCONGESTIÓN</a:t>
                      </a:r>
                      <a:endParaRPr lang="es-AR" sz="1100">
                        <a:effectLst/>
                        <a:latin typeface="Arial" panose="020B0604020202020204" pitchFamily="34" charset="0"/>
                        <a:cs typeface="Arial" panose="020B0604020202020204" pitchFamily="34" charset="0"/>
                      </a:endParaRPr>
                    </a:p>
                    <a:p>
                      <a:pPr algn="ctr">
                        <a:lnSpc>
                          <a:spcPct val="107000"/>
                        </a:lnSpc>
                        <a:spcAft>
                          <a:spcPts val="0"/>
                        </a:spcAft>
                      </a:pPr>
                      <a:r>
                        <a:rPr lang="es-ES" sz="1100">
                          <a:effectLst/>
                          <a:latin typeface="Arial" panose="020B0604020202020204" pitchFamily="34" charset="0"/>
                          <a:cs typeface="Arial" panose="020B0604020202020204" pitchFamily="34" charset="0"/>
                        </a:rPr>
                        <a:t>SALA ADMINISTRATIVA CONSEJO SUPERIOR DE LA JUDICATURA</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rowSpan="2" hMerge="1">
                  <a:txBody>
                    <a:bodyPr/>
                    <a:lstStyle/>
                    <a:p>
                      <a:endParaRPr lang="es-AR"/>
                    </a:p>
                  </a:txBody>
                  <a:tcPr/>
                </a:tc>
              </a:tr>
              <a:tr h="338025">
                <a:tc vMerge="1">
                  <a:txBody>
                    <a:bodyPr/>
                    <a:lstStyle/>
                    <a:p>
                      <a:endParaRPr lang="es-AR"/>
                    </a:p>
                  </a:txBody>
                  <a:tcPr/>
                </a:tc>
                <a:tc vMerge="1">
                  <a:txBody>
                    <a:bodyPr/>
                    <a:lstStyle/>
                    <a:p>
                      <a:endParaRPr lang="es-AR"/>
                    </a:p>
                  </a:txBody>
                  <a:tcPr/>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DESC.</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PROP.</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PROV.</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gridSpan="2" vMerge="1">
                  <a:txBody>
                    <a:bodyPr/>
                    <a:lstStyle/>
                    <a:p>
                      <a:endParaRPr lang="es-AR"/>
                    </a:p>
                  </a:txBody>
                  <a:tcPr/>
                </a:tc>
                <a:tc hMerge="1" vMerge="1">
                  <a:txBody>
                    <a:bodyPr/>
                    <a:lstStyle/>
                    <a:p>
                      <a:endParaRPr lang="es-AR"/>
                    </a:p>
                  </a:txBody>
                  <a:tcPr/>
                </a:tc>
              </a:tr>
              <a:tr h="676051">
                <a:tc>
                  <a:txBody>
                    <a:bodyPr/>
                    <a:lstStyle/>
                    <a:p>
                      <a:pPr algn="ctr">
                        <a:lnSpc>
                          <a:spcPct val="107000"/>
                        </a:lnSpc>
                        <a:spcAft>
                          <a:spcPts val="0"/>
                        </a:spcAft>
                      </a:pPr>
                      <a:r>
                        <a:rPr lang="es-ES" sz="800">
                          <a:effectLst/>
                        </a:rPr>
                        <a:t>1</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Coordinador (Profesional Universitario G 20)</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6864 de 2010    =    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338025">
                <a:tc>
                  <a:txBody>
                    <a:bodyPr/>
                    <a:lstStyle/>
                    <a:p>
                      <a:pPr algn="ctr">
                        <a:lnSpc>
                          <a:spcPct val="107000"/>
                        </a:lnSpc>
                        <a:spcAft>
                          <a:spcPts val="0"/>
                        </a:spcAft>
                      </a:pPr>
                      <a:r>
                        <a:rPr lang="es-ES" sz="800">
                          <a:effectLst/>
                        </a:rPr>
                        <a:t>2</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Asistente Administrativo</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6864 de 2010    =    11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338025">
                <a:tc>
                  <a:txBody>
                    <a:bodyPr/>
                    <a:lstStyle/>
                    <a:p>
                      <a:pPr algn="ctr">
                        <a:lnSpc>
                          <a:spcPct val="107000"/>
                        </a:lnSpc>
                        <a:spcAft>
                          <a:spcPts val="0"/>
                        </a:spcAft>
                      </a:pPr>
                      <a:r>
                        <a:rPr lang="es-ES" sz="800">
                          <a:effectLst/>
                        </a:rPr>
                        <a:t>3</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Asistente Social</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8</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6</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8525 de 2011    =    6</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8726 de 2011    =    2</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338025">
                <a:tc>
                  <a:txBody>
                    <a:bodyPr/>
                    <a:lstStyle/>
                    <a:p>
                      <a:pPr algn="ctr">
                        <a:lnSpc>
                          <a:spcPct val="107000"/>
                        </a:lnSpc>
                        <a:spcAft>
                          <a:spcPts val="0"/>
                        </a:spcAft>
                      </a:pPr>
                      <a:r>
                        <a:rPr lang="es-ES" sz="800">
                          <a:effectLst/>
                        </a:rPr>
                        <a:t>4</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Aux. Judic Sistemas</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dirty="0">
                          <a:effectLst/>
                          <a:latin typeface="Arial" panose="020B0604020202020204" pitchFamily="34" charset="0"/>
                          <a:cs typeface="Arial" panose="020B0604020202020204" pitchFamily="34" charset="0"/>
                        </a:rPr>
                        <a:t> </a:t>
                      </a:r>
                      <a:endParaRPr lang="es-AR" sz="1100" dirty="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219402">
                <a:tc>
                  <a:txBody>
                    <a:bodyPr/>
                    <a:lstStyle/>
                    <a:p>
                      <a:pPr algn="ctr">
                        <a:lnSpc>
                          <a:spcPct val="107000"/>
                        </a:lnSpc>
                        <a:spcAft>
                          <a:spcPts val="0"/>
                        </a:spcAft>
                      </a:pPr>
                      <a:r>
                        <a:rPr lang="es-ES" sz="800">
                          <a:effectLst/>
                        </a:rPr>
                        <a:t>5</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Bibliotecólogo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6864 de 2010    =    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338025">
                <a:tc>
                  <a:txBody>
                    <a:bodyPr/>
                    <a:lstStyle/>
                    <a:p>
                      <a:pPr algn="ctr">
                        <a:lnSpc>
                          <a:spcPct val="107000"/>
                        </a:lnSpc>
                        <a:spcAft>
                          <a:spcPts val="0"/>
                        </a:spcAft>
                      </a:pPr>
                      <a:r>
                        <a:rPr lang="es-ES" sz="800">
                          <a:effectLst/>
                        </a:rPr>
                        <a:t>6</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Citador</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10</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dirty="0">
                          <a:effectLst/>
                          <a:latin typeface="Arial" panose="020B0604020202020204" pitchFamily="34" charset="0"/>
                          <a:cs typeface="Arial" panose="020B0604020202020204" pitchFamily="34" charset="0"/>
                        </a:rPr>
                        <a:t>4</a:t>
                      </a:r>
                      <a:endParaRPr lang="es-AR" sz="1100" dirty="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8</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8726 de 2011    =    4</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8745 de 2011    =    6</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507038">
                <a:tc>
                  <a:txBody>
                    <a:bodyPr/>
                    <a:lstStyle/>
                    <a:p>
                      <a:pPr algn="ctr">
                        <a:lnSpc>
                          <a:spcPct val="107000"/>
                        </a:lnSpc>
                        <a:spcAft>
                          <a:spcPts val="0"/>
                        </a:spcAft>
                      </a:pPr>
                      <a:r>
                        <a:rPr lang="es-ES" sz="800">
                          <a:effectLst/>
                        </a:rPr>
                        <a:t>7</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Escribiente</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8</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18</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6864 de 2010    =    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8745 de 2011    =    10</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219402">
                <a:tc>
                  <a:txBody>
                    <a:bodyPr/>
                    <a:lstStyle/>
                    <a:p>
                      <a:pPr algn="ctr">
                        <a:lnSpc>
                          <a:spcPct val="107000"/>
                        </a:lnSpc>
                        <a:spcAft>
                          <a:spcPts val="0"/>
                        </a:spcAft>
                      </a:pPr>
                      <a:r>
                        <a:rPr lang="es-ES" sz="800">
                          <a:effectLst/>
                        </a:rPr>
                        <a:t>8</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Oficial Mayor</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3</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6864 de 2010    =    3</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338025">
                <a:tc>
                  <a:txBody>
                    <a:bodyPr/>
                    <a:lstStyle/>
                    <a:p>
                      <a:pPr algn="ctr">
                        <a:lnSpc>
                          <a:spcPct val="107000"/>
                        </a:lnSpc>
                        <a:spcAft>
                          <a:spcPts val="0"/>
                        </a:spcAft>
                      </a:pPr>
                      <a:r>
                        <a:rPr lang="es-ES" sz="800">
                          <a:effectLst/>
                        </a:rPr>
                        <a:t>9</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Profesional Univ. G. 16</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6864 de 2010    =    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219402">
                <a:tc>
                  <a:txBody>
                    <a:bodyPr/>
                    <a:lstStyle/>
                    <a:p>
                      <a:pPr algn="ctr">
                        <a:lnSpc>
                          <a:spcPct val="107000"/>
                        </a:lnSpc>
                        <a:spcAft>
                          <a:spcPts val="0"/>
                        </a:spcAft>
                      </a:pPr>
                      <a:r>
                        <a:rPr lang="es-ES" sz="800">
                          <a:effectLst/>
                        </a:rPr>
                        <a:t>10</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Secretario</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3</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7540 de 2010    =    3</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338025">
                <a:tc>
                  <a:txBody>
                    <a:bodyPr/>
                    <a:lstStyle/>
                    <a:p>
                      <a:pPr algn="ctr">
                        <a:lnSpc>
                          <a:spcPct val="107000"/>
                        </a:lnSpc>
                        <a:spcAft>
                          <a:spcPts val="0"/>
                        </a:spcAft>
                      </a:pPr>
                      <a:r>
                        <a:rPr lang="es-ES" sz="800">
                          <a:effectLst/>
                        </a:rPr>
                        <a:t>11</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Técnico en Sistemas</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6864 de 2010    =    1</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338025">
                <a:tc>
                  <a:txBody>
                    <a:bodyPr/>
                    <a:lstStyle/>
                    <a:p>
                      <a:pPr algn="ctr">
                        <a:lnSpc>
                          <a:spcPct val="107000"/>
                        </a:lnSpc>
                        <a:spcAft>
                          <a:spcPts val="0"/>
                        </a:spcAft>
                      </a:pPr>
                      <a:r>
                        <a:rPr lang="es-ES" sz="800">
                          <a:effectLst/>
                        </a:rPr>
                        <a:t>12</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Asistente Administrativo</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16</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9845 de 2013    =    16</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219402">
                <a:tc>
                  <a:txBody>
                    <a:bodyPr/>
                    <a:lstStyle/>
                    <a:p>
                      <a:pPr algn="ctr">
                        <a:lnSpc>
                          <a:spcPct val="107000"/>
                        </a:lnSpc>
                        <a:spcAft>
                          <a:spcPts val="0"/>
                        </a:spcAft>
                      </a:pPr>
                      <a:r>
                        <a:rPr lang="es-ES" sz="800">
                          <a:effectLst/>
                        </a:rPr>
                        <a:t>13</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Escribiente</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16</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9845 de 2013    =    16</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230373">
                <a:tc gridSpan="2">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TOTAL</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hMerge="1">
                  <a:txBody>
                    <a:bodyPr/>
                    <a:lstStyle/>
                    <a:p>
                      <a:endParaRPr lang="es-AR"/>
                    </a:p>
                  </a:txBody>
                  <a:tcPr/>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82</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19</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28</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a:effectLst/>
                          <a:latin typeface="Arial" panose="020B0604020202020204" pitchFamily="34" charset="0"/>
                          <a:cs typeface="Arial" panose="020B0604020202020204" pitchFamily="34" charset="0"/>
                        </a:rPr>
                        <a:t> </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a:txBody>
                    <a:bodyPr/>
                    <a:lstStyle/>
                    <a:p>
                      <a:pPr>
                        <a:lnSpc>
                          <a:spcPct val="107000"/>
                        </a:lnSpc>
                        <a:spcAft>
                          <a:spcPts val="0"/>
                        </a:spcAft>
                      </a:pPr>
                      <a:r>
                        <a:rPr lang="es-ES" sz="1100" dirty="0">
                          <a:effectLst/>
                          <a:latin typeface="Arial" panose="020B0604020202020204" pitchFamily="34" charset="0"/>
                          <a:cs typeface="Arial" panose="020B0604020202020204" pitchFamily="34" charset="0"/>
                        </a:rPr>
                        <a:t> </a:t>
                      </a:r>
                      <a:endParaRPr lang="es-AR" sz="1100" dirty="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r>
              <a:tr h="230373">
                <a:tc gridSpan="2">
                  <a:txBody>
                    <a:bodyPr/>
                    <a:lstStyle/>
                    <a:p>
                      <a:endParaRPr lang="es-AR" sz="1100">
                        <a:effectLst/>
                        <a:latin typeface="Arial" panose="020B0604020202020204" pitchFamily="34" charset="0"/>
                        <a:cs typeface="Arial" panose="020B0604020202020204" pitchFamily="34" charset="0"/>
                      </a:endParaRPr>
                    </a:p>
                  </a:txBody>
                  <a:tcPr marL="61774" marR="61774" marT="0" marB="0"/>
                </a:tc>
                <a:tc hMerge="1">
                  <a:txBody>
                    <a:bodyPr/>
                    <a:lstStyle/>
                    <a:p>
                      <a:endParaRPr lang="es-AR"/>
                    </a:p>
                  </a:txBody>
                  <a:tcPr/>
                </a:tc>
                <a:tc gridSpan="3">
                  <a:txBody>
                    <a:bodyPr/>
                    <a:lstStyle/>
                    <a:p>
                      <a:pPr algn="ctr">
                        <a:lnSpc>
                          <a:spcPct val="107000"/>
                        </a:lnSpc>
                        <a:spcAft>
                          <a:spcPts val="0"/>
                        </a:spcAft>
                      </a:pPr>
                      <a:r>
                        <a:rPr lang="es-ES" sz="1100">
                          <a:effectLst/>
                          <a:latin typeface="Arial" panose="020B0604020202020204" pitchFamily="34" charset="0"/>
                          <a:cs typeface="Arial" panose="020B0604020202020204" pitchFamily="34" charset="0"/>
                        </a:rPr>
                        <a:t>129</a:t>
                      </a:r>
                      <a:endParaRPr lang="es-AR" sz="110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hMerge="1">
                  <a:txBody>
                    <a:bodyPr/>
                    <a:lstStyle/>
                    <a:p>
                      <a:endParaRPr lang="es-AR"/>
                    </a:p>
                  </a:txBody>
                  <a:tcPr/>
                </a:tc>
                <a:tc hMerge="1">
                  <a:txBody>
                    <a:bodyPr/>
                    <a:lstStyle/>
                    <a:p>
                      <a:endParaRPr lang="es-AR"/>
                    </a:p>
                  </a:txBody>
                  <a:tcPr/>
                </a:tc>
                <a:tc gridSpan="2">
                  <a:txBody>
                    <a:bodyPr/>
                    <a:lstStyle/>
                    <a:p>
                      <a:pPr algn="ctr">
                        <a:lnSpc>
                          <a:spcPct val="107000"/>
                        </a:lnSpc>
                        <a:spcAft>
                          <a:spcPts val="0"/>
                        </a:spcAft>
                      </a:pPr>
                      <a:r>
                        <a:rPr lang="es-ES" sz="1100" dirty="0">
                          <a:effectLst/>
                          <a:latin typeface="Arial" panose="020B0604020202020204" pitchFamily="34" charset="0"/>
                          <a:cs typeface="Arial" panose="020B0604020202020204" pitchFamily="34" charset="0"/>
                        </a:rPr>
                        <a:t> </a:t>
                      </a:r>
                      <a:endParaRPr lang="es-AR" sz="1100" dirty="0">
                        <a:effectLst/>
                        <a:latin typeface="Arial" panose="020B0604020202020204" pitchFamily="34" charset="0"/>
                        <a:ea typeface="Calibri" panose="020F0502020204030204" pitchFamily="34" charset="0"/>
                        <a:cs typeface="Arial" panose="020B0604020202020204" pitchFamily="34" charset="0"/>
                      </a:endParaRPr>
                    </a:p>
                  </a:txBody>
                  <a:tcPr marL="61774" marR="61774" marT="0" marB="0"/>
                </a:tc>
                <a:tc hMerge="1">
                  <a:txBody>
                    <a:bodyPr/>
                    <a:lstStyle/>
                    <a:p>
                      <a:endParaRPr lang="es-AR"/>
                    </a:p>
                  </a:txBody>
                  <a:tcPr/>
                </a:tc>
              </a:tr>
            </a:tbl>
          </a:graphicData>
        </a:graphic>
      </p:graphicFrame>
    </p:spTree>
    <p:extLst>
      <p:ext uri="{BB962C8B-B14F-4D97-AF65-F5344CB8AC3E}">
        <p14:creationId xmlns:p14="http://schemas.microsoft.com/office/powerpoint/2010/main" val="908485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9184" y="767621"/>
            <a:ext cx="7680853" cy="5760640"/>
          </a:xfrm>
          <a:prstGeom prst="rect">
            <a:avLst/>
          </a:prstGeom>
        </p:spPr>
      </p:pic>
    </p:spTree>
    <p:extLst>
      <p:ext uri="{BB962C8B-B14F-4D97-AF65-F5344CB8AC3E}">
        <p14:creationId xmlns:p14="http://schemas.microsoft.com/office/powerpoint/2010/main" val="1933165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46244"/>
          </a:xfrm>
        </p:spPr>
        <p:txBody>
          <a:bodyPr>
            <a:normAutofit fontScale="90000"/>
          </a:bodyPr>
          <a:lstStyle/>
          <a:p>
            <a:pPr algn="ctr"/>
            <a:r>
              <a:rPr lang="es-ES_tradnl" sz="1400" dirty="0" smtClean="0">
                <a:latin typeface="Arial" panose="020B0604020202020204" pitchFamily="34" charset="0"/>
                <a:cs typeface="Arial" panose="020B0604020202020204" pitchFamily="34" charset="0"/>
              </a:rPr>
              <a:t>PLANTA</a:t>
            </a:r>
            <a:r>
              <a:rPr lang="es-ES_tradnl" dirty="0" smtClean="0"/>
              <a:t> </a:t>
            </a:r>
            <a:r>
              <a:rPr lang="es-ES_tradnl" sz="1400" dirty="0" smtClean="0">
                <a:latin typeface="Arial" panose="020B0604020202020204" pitchFamily="34" charset="0"/>
                <a:cs typeface="Arial" panose="020B0604020202020204" pitchFamily="34" charset="0"/>
              </a:rPr>
              <a:t>ACTUAL</a:t>
            </a:r>
            <a:endParaRPr lang="es-AR" sz="1400"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01550421"/>
              </p:ext>
            </p:extLst>
          </p:nvPr>
        </p:nvGraphicFramePr>
        <p:xfrm>
          <a:off x="1339403" y="965917"/>
          <a:ext cx="9787942" cy="5282241"/>
        </p:xfrm>
        <a:graphic>
          <a:graphicData uri="http://schemas.openxmlformats.org/drawingml/2006/table">
            <a:tbl>
              <a:tblPr firstRow="1" firstCol="1" bandRow="1">
                <a:tableStyleId>{5C22544A-7EE6-4342-B048-85BDC9FD1C3A}</a:tableStyleId>
              </a:tblPr>
              <a:tblGrid>
                <a:gridCol w="4893971"/>
                <a:gridCol w="4893971"/>
              </a:tblGrid>
              <a:tr h="386003">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CARGO</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c>
                  <a:txBody>
                    <a:bodyPr/>
                    <a:lstStyle/>
                    <a:p>
                      <a:pPr algn="ctr">
                        <a:lnSpc>
                          <a:spcPct val="150000"/>
                        </a:lnSpc>
                        <a:spcAft>
                          <a:spcPts val="0"/>
                        </a:spcAft>
                      </a:pPr>
                      <a:r>
                        <a:rPr lang="es-CO" sz="1000">
                          <a:effectLst/>
                          <a:latin typeface="Arial" panose="020B0604020202020204" pitchFamily="34" charset="0"/>
                          <a:cs typeface="Arial" panose="020B0604020202020204" pitchFamily="34" charset="0"/>
                        </a:rPr>
                        <a:t>NUMERO DE EMPLEADOS – ACUERDO CREACION NUEVO CARGO</a:t>
                      </a:r>
                      <a:endParaRPr lang="es-AR" sz="100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r>
              <a:tr h="386003">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ASISTENTE ADMINISTRATIVO</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2 CARGOS – CREADOS MEDIANTE ACUERDO PSAA15-10402 DE 2015</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r>
              <a:tr h="579005">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ESCRIBIENTE</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c>
                  <a:txBody>
                    <a:bodyPr/>
                    <a:lstStyle/>
                    <a:p>
                      <a:pPr algn="ctr">
                        <a:lnSpc>
                          <a:spcPct val="150000"/>
                        </a:lnSpc>
                        <a:spcAft>
                          <a:spcPts val="0"/>
                        </a:spcAft>
                      </a:pPr>
                      <a:r>
                        <a:rPr lang="es-CO" sz="1000">
                          <a:effectLst/>
                          <a:latin typeface="Arial" panose="020B0604020202020204" pitchFamily="34" charset="0"/>
                          <a:cs typeface="Arial" panose="020B0604020202020204" pitchFamily="34" charset="0"/>
                        </a:rPr>
                        <a:t>26 CARGOS PERMANENTES</a:t>
                      </a:r>
                      <a:endParaRPr lang="es-AR" sz="1000">
                        <a:effectLst/>
                        <a:latin typeface="Arial" panose="020B0604020202020204" pitchFamily="34" charset="0"/>
                        <a:cs typeface="Arial" panose="020B0604020202020204" pitchFamily="34" charset="0"/>
                      </a:endParaRPr>
                    </a:p>
                    <a:p>
                      <a:pPr algn="ctr">
                        <a:lnSpc>
                          <a:spcPct val="150000"/>
                        </a:lnSpc>
                        <a:spcAft>
                          <a:spcPts val="0"/>
                        </a:spcAft>
                      </a:pPr>
                      <a:r>
                        <a:rPr lang="es-CO" sz="1000">
                          <a:effectLst/>
                          <a:latin typeface="Arial" panose="020B0604020202020204" pitchFamily="34" charset="0"/>
                          <a:cs typeface="Arial" panose="020B0604020202020204" pitchFamily="34" charset="0"/>
                        </a:rPr>
                        <a:t>2  CARGOS– CREADOS MEDIANTE ACUERDO PSAA15-10402 DE 2015</a:t>
                      </a:r>
                      <a:endParaRPr lang="es-AR" sz="100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r>
              <a:tr h="579005">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CITADOR</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12 CARGOS PERMANENTES</a:t>
                      </a:r>
                      <a:endParaRPr lang="es-AR" sz="1000" dirty="0">
                        <a:effectLst/>
                        <a:latin typeface="Arial" panose="020B0604020202020204" pitchFamily="34" charset="0"/>
                        <a:cs typeface="Arial" panose="020B0604020202020204" pitchFamily="34" charset="0"/>
                      </a:endParaRPr>
                    </a:p>
                    <a:p>
                      <a:pPr algn="ctr">
                        <a:lnSpc>
                          <a:spcPct val="150000"/>
                        </a:lnSpc>
                        <a:spcAft>
                          <a:spcPts val="0"/>
                        </a:spcAft>
                      </a:pPr>
                      <a:r>
                        <a:rPr lang="es-CO" sz="1000" dirty="0">
                          <a:effectLst/>
                          <a:latin typeface="Arial" panose="020B0604020202020204" pitchFamily="34" charset="0"/>
                          <a:cs typeface="Arial" panose="020B0604020202020204" pitchFamily="34" charset="0"/>
                        </a:rPr>
                        <a:t>2 CARGOS – CREADOS MEDIANTE ACUERDO PSAA15-10402 DE 2015</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r>
              <a:tr h="579005">
                <a:tc>
                  <a:txBody>
                    <a:bodyPr/>
                    <a:lstStyle/>
                    <a:p>
                      <a:pPr algn="ctr">
                        <a:lnSpc>
                          <a:spcPct val="150000"/>
                        </a:lnSpc>
                        <a:spcAft>
                          <a:spcPts val="0"/>
                        </a:spcAft>
                      </a:pPr>
                      <a:r>
                        <a:rPr lang="es-CO" sz="1000">
                          <a:effectLst/>
                          <a:latin typeface="Arial" panose="020B0604020202020204" pitchFamily="34" charset="0"/>
                          <a:cs typeface="Arial" panose="020B0604020202020204" pitchFamily="34" charset="0"/>
                        </a:rPr>
                        <a:t>ASISTENTE SOCIAL</a:t>
                      </a:r>
                      <a:endParaRPr lang="es-AR" sz="100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6 CARGOS PERMANENTES</a:t>
                      </a:r>
                      <a:endParaRPr lang="es-AR" sz="1000" dirty="0">
                        <a:effectLst/>
                        <a:latin typeface="Arial" panose="020B0604020202020204" pitchFamily="34" charset="0"/>
                        <a:cs typeface="Arial" panose="020B0604020202020204" pitchFamily="34" charset="0"/>
                      </a:endParaRPr>
                    </a:p>
                    <a:p>
                      <a:pPr algn="ctr">
                        <a:lnSpc>
                          <a:spcPct val="150000"/>
                        </a:lnSpc>
                        <a:spcAft>
                          <a:spcPts val="0"/>
                        </a:spcAft>
                      </a:pPr>
                      <a:r>
                        <a:rPr lang="es-CO" sz="1000" dirty="0">
                          <a:effectLst/>
                          <a:latin typeface="Arial" panose="020B0604020202020204" pitchFamily="34" charset="0"/>
                          <a:cs typeface="Arial" panose="020B0604020202020204" pitchFamily="34" charset="0"/>
                        </a:rPr>
                        <a:t>2 CARGOS – CREADOS MEDIANTE ACUERDO PSAA15-10402 DE 2015</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r>
              <a:tr h="579005">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SECRETARIO</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1 CARGO PERMANENTE</a:t>
                      </a:r>
                      <a:endParaRPr lang="es-AR" sz="1000" dirty="0">
                        <a:effectLst/>
                        <a:latin typeface="Arial" panose="020B0604020202020204" pitchFamily="34" charset="0"/>
                        <a:cs typeface="Arial" panose="020B0604020202020204" pitchFamily="34" charset="0"/>
                      </a:endParaRPr>
                    </a:p>
                    <a:p>
                      <a:pPr algn="ctr">
                        <a:lnSpc>
                          <a:spcPct val="150000"/>
                        </a:lnSpc>
                        <a:spcAft>
                          <a:spcPts val="0"/>
                        </a:spcAft>
                      </a:pPr>
                      <a:r>
                        <a:rPr lang="es-CO" sz="1000" dirty="0">
                          <a:effectLst/>
                          <a:latin typeface="Arial" panose="020B0604020202020204" pitchFamily="34" charset="0"/>
                          <a:cs typeface="Arial" panose="020B0604020202020204" pitchFamily="34" charset="0"/>
                        </a:rPr>
                        <a:t>2 CARGOS - CARGOS CREADOS MEDIANTE ACUERDO PSAA15-10402 DE 2015</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r>
              <a:tr h="193002">
                <a:tc>
                  <a:txBody>
                    <a:bodyPr/>
                    <a:lstStyle/>
                    <a:p>
                      <a:pPr algn="ctr">
                        <a:lnSpc>
                          <a:spcPct val="150000"/>
                        </a:lnSpc>
                        <a:spcAft>
                          <a:spcPts val="0"/>
                        </a:spcAft>
                      </a:pPr>
                      <a:r>
                        <a:rPr lang="es-CO" sz="1000">
                          <a:effectLst/>
                          <a:latin typeface="Arial" panose="020B0604020202020204" pitchFamily="34" charset="0"/>
                          <a:cs typeface="Arial" panose="020B0604020202020204" pitchFamily="34" charset="0"/>
                        </a:rPr>
                        <a:t>AUX.  SISTEMAS</a:t>
                      </a:r>
                      <a:endParaRPr lang="es-AR" sz="100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1 CARGO PERMANENTE</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r>
              <a:tr h="386003">
                <a:tc>
                  <a:txBody>
                    <a:bodyPr/>
                    <a:lstStyle/>
                    <a:p>
                      <a:pPr algn="ctr">
                        <a:lnSpc>
                          <a:spcPct val="150000"/>
                        </a:lnSpc>
                        <a:spcAft>
                          <a:spcPts val="0"/>
                        </a:spcAft>
                      </a:pPr>
                      <a:r>
                        <a:rPr lang="es-CO" sz="1000">
                          <a:effectLst/>
                          <a:latin typeface="Arial" panose="020B0604020202020204" pitchFamily="34" charset="0"/>
                          <a:cs typeface="Arial" panose="020B0604020202020204" pitchFamily="34" charset="0"/>
                        </a:rPr>
                        <a:t>TECNOLOGO EN SISTEMAS GRADO 11</a:t>
                      </a:r>
                      <a:endParaRPr lang="es-AR" sz="100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1  CARGO– CREADO MEDIANTE ACUERDO PSAA15-10402 DE 2015</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r>
              <a:tr h="193002">
                <a:tc>
                  <a:txBody>
                    <a:bodyPr/>
                    <a:lstStyle/>
                    <a:p>
                      <a:pPr algn="ctr">
                        <a:lnSpc>
                          <a:spcPct val="150000"/>
                        </a:lnSpc>
                        <a:spcAft>
                          <a:spcPts val="0"/>
                        </a:spcAft>
                      </a:pPr>
                      <a:r>
                        <a:rPr lang="es-CO" sz="1000">
                          <a:effectLst/>
                          <a:latin typeface="Arial" panose="020B0604020202020204" pitchFamily="34" charset="0"/>
                          <a:cs typeface="Arial" panose="020B0604020202020204" pitchFamily="34" charset="0"/>
                        </a:rPr>
                        <a:t>OFICIAL MAYOR</a:t>
                      </a:r>
                      <a:endParaRPr lang="es-AR" sz="100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1 CARGO PERMANENTE</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r>
              <a:tr h="386003">
                <a:tc>
                  <a:txBody>
                    <a:bodyPr/>
                    <a:lstStyle/>
                    <a:p>
                      <a:pPr algn="ctr">
                        <a:lnSpc>
                          <a:spcPct val="150000"/>
                        </a:lnSpc>
                        <a:spcAft>
                          <a:spcPts val="0"/>
                        </a:spcAft>
                      </a:pPr>
                      <a:r>
                        <a:rPr lang="es-CO" sz="1000">
                          <a:effectLst/>
                          <a:latin typeface="Arial" panose="020B0604020202020204" pitchFamily="34" charset="0"/>
                          <a:cs typeface="Arial" panose="020B0604020202020204" pitchFamily="34" charset="0"/>
                        </a:rPr>
                        <a:t>PROFESIONAL UNIVERSITARIO GRADO 20</a:t>
                      </a:r>
                      <a:endParaRPr lang="es-AR" sz="100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1 CARGO – CREADO MEDIANTE ACUERDO PSAA15-10402 DE 2015</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r>
              <a:tr h="965009">
                <a:tc>
                  <a:txBody>
                    <a:bodyPr/>
                    <a:lstStyle/>
                    <a:p>
                      <a:pPr algn="ctr">
                        <a:lnSpc>
                          <a:spcPct val="150000"/>
                        </a:lnSpc>
                        <a:spcAft>
                          <a:spcPts val="0"/>
                        </a:spcAft>
                      </a:pPr>
                      <a:r>
                        <a:rPr lang="es-CO" sz="1000">
                          <a:effectLst/>
                          <a:latin typeface="Arial" panose="020B0604020202020204" pitchFamily="34" charset="0"/>
                          <a:cs typeface="Arial" panose="020B0604020202020204" pitchFamily="34" charset="0"/>
                        </a:rPr>
                        <a:t>TOTAL</a:t>
                      </a:r>
                      <a:endParaRPr lang="es-AR" sz="100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c>
                  <a:txBody>
                    <a:bodyPr/>
                    <a:lstStyle/>
                    <a:p>
                      <a:pPr algn="ctr">
                        <a:lnSpc>
                          <a:spcPct val="150000"/>
                        </a:lnSpc>
                        <a:spcAft>
                          <a:spcPts val="0"/>
                        </a:spcAft>
                      </a:pPr>
                      <a:r>
                        <a:rPr lang="es-CO" sz="1000" dirty="0">
                          <a:effectLst/>
                          <a:latin typeface="Arial" panose="020B0604020202020204" pitchFamily="34" charset="0"/>
                          <a:cs typeface="Arial" panose="020B0604020202020204" pitchFamily="34" charset="0"/>
                        </a:rPr>
                        <a:t>48 CARGOS PERMANENTES</a:t>
                      </a:r>
                      <a:endParaRPr lang="es-AR" sz="1000" dirty="0">
                        <a:effectLst/>
                        <a:latin typeface="Arial" panose="020B0604020202020204" pitchFamily="34" charset="0"/>
                        <a:cs typeface="Arial" panose="020B0604020202020204" pitchFamily="34" charset="0"/>
                      </a:endParaRPr>
                    </a:p>
                    <a:p>
                      <a:pPr algn="ctr">
                        <a:lnSpc>
                          <a:spcPct val="150000"/>
                        </a:lnSpc>
                        <a:spcAft>
                          <a:spcPts val="0"/>
                        </a:spcAft>
                      </a:pPr>
                      <a:r>
                        <a:rPr lang="es-CO" sz="1000" dirty="0">
                          <a:effectLst/>
                          <a:latin typeface="Arial" panose="020B0604020202020204" pitchFamily="34" charset="0"/>
                          <a:cs typeface="Arial" panose="020B0604020202020204" pitchFamily="34" charset="0"/>
                        </a:rPr>
                        <a:t>12 CARGOS – CREADOS MEDIANTE ACUERDO PSAA15-10402 DE 2015</a:t>
                      </a:r>
                      <a:endParaRPr lang="es-AR" sz="1000" dirty="0">
                        <a:effectLst/>
                        <a:latin typeface="Arial" panose="020B0604020202020204" pitchFamily="34" charset="0"/>
                        <a:cs typeface="Arial" panose="020B0604020202020204" pitchFamily="34" charset="0"/>
                      </a:endParaRPr>
                    </a:p>
                    <a:p>
                      <a:pPr algn="ctr">
                        <a:lnSpc>
                          <a:spcPct val="150000"/>
                        </a:lnSpc>
                        <a:spcAft>
                          <a:spcPts val="0"/>
                        </a:spcAft>
                      </a:pPr>
                      <a:r>
                        <a:rPr lang="es-CO" sz="1000" dirty="0">
                          <a:effectLst/>
                          <a:latin typeface="Arial" panose="020B0604020202020204" pitchFamily="34" charset="0"/>
                          <a:cs typeface="Arial" panose="020B0604020202020204" pitchFamily="34" charset="0"/>
                        </a:rPr>
                        <a:t> </a:t>
                      </a:r>
                      <a:endParaRPr lang="es-AR" sz="1000" dirty="0">
                        <a:effectLst/>
                        <a:latin typeface="Arial" panose="020B0604020202020204" pitchFamily="34" charset="0"/>
                        <a:cs typeface="Arial" panose="020B0604020202020204" pitchFamily="34" charset="0"/>
                      </a:endParaRPr>
                    </a:p>
                    <a:p>
                      <a:pPr algn="ctr">
                        <a:lnSpc>
                          <a:spcPct val="150000"/>
                        </a:lnSpc>
                        <a:spcAft>
                          <a:spcPts val="0"/>
                        </a:spcAft>
                      </a:pPr>
                      <a:r>
                        <a:rPr lang="es-CO" sz="1000" dirty="0">
                          <a:effectLst/>
                          <a:latin typeface="Arial" panose="020B0604020202020204" pitchFamily="34" charset="0"/>
                          <a:cs typeface="Arial" panose="020B0604020202020204" pitchFamily="34" charset="0"/>
                        </a:rPr>
                        <a:t>62 CARGOS</a:t>
                      </a:r>
                      <a:endParaRPr lang="es-AR" sz="1000" dirty="0">
                        <a:effectLst/>
                        <a:latin typeface="Arial" panose="020B0604020202020204" pitchFamily="34" charset="0"/>
                        <a:ea typeface="Calibri" panose="020F0502020204030204" pitchFamily="34" charset="0"/>
                        <a:cs typeface="Arial" panose="020B0604020202020204" pitchFamily="34" charset="0"/>
                      </a:endParaRPr>
                    </a:p>
                  </a:txBody>
                  <a:tcPr marL="53720" marR="53720" marT="0" marB="0"/>
                </a:tc>
              </a:tr>
            </a:tbl>
          </a:graphicData>
        </a:graphic>
      </p:graphicFrame>
    </p:spTree>
    <p:extLst>
      <p:ext uri="{BB962C8B-B14F-4D97-AF65-F5344CB8AC3E}">
        <p14:creationId xmlns:p14="http://schemas.microsoft.com/office/powerpoint/2010/main" val="309283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7279" y="1205699"/>
            <a:ext cx="9697791" cy="5939831"/>
          </a:xfrm>
          <a:prstGeom prst="rect">
            <a:avLst/>
          </a:prstGeom>
        </p:spPr>
        <p:txBody>
          <a:bodyPr wrap="square">
            <a:spAutoFit/>
          </a:bodyPr>
          <a:lstStyle/>
          <a:p>
            <a:pPr algn="just">
              <a:lnSpc>
                <a:spcPct val="107000"/>
              </a:lnSpc>
              <a:spcAft>
                <a:spcPts val="800"/>
              </a:spcAft>
            </a:pPr>
            <a:r>
              <a:rPr lang="es-ES" dirty="0" smtClean="0">
                <a:effectLst/>
                <a:latin typeface="Arial" panose="020B0604020202020204" pitchFamily="34" charset="0"/>
                <a:ea typeface="Calibri" panose="020F0502020204030204" pitchFamily="34" charset="0"/>
                <a:cs typeface="Arial" panose="020B0604020202020204" pitchFamily="34" charset="0"/>
              </a:rPr>
              <a:t>Procesos que reposan en el Archivo, bajo custodia del CSA: 55379</a:t>
            </a:r>
            <a:endParaRPr lang="es-AR"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dirty="0" smtClean="0">
                <a:effectLst/>
                <a:latin typeface="Arial" panose="020B0604020202020204" pitchFamily="34" charset="0"/>
                <a:ea typeface="Calibri" panose="020F0502020204030204" pitchFamily="34" charset="0"/>
                <a:cs typeface="Arial" panose="020B0604020202020204" pitchFamily="34" charset="0"/>
              </a:rPr>
              <a:t>Procesos en movimiento en las diferentes áreas del CSA: </a:t>
            </a:r>
            <a:r>
              <a:rPr lang="es-E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48257, siendo que se encuentran pendientes por tramitar 7659 decisiones proferidas por los despachos (comunicaciones, envíos, fotocopias, apelaciones, medicina legal, traslados, notificaciones a sujetos procesales, etc.)</a:t>
            </a:r>
            <a:endParaRPr lang="es-AR"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dirty="0" smtClean="0">
                <a:effectLst/>
                <a:latin typeface="Arial" panose="020B0604020202020204" pitchFamily="34" charset="0"/>
                <a:ea typeface="Calibri" panose="020F0502020204030204" pitchFamily="34" charset="0"/>
                <a:cs typeface="Arial" panose="020B0604020202020204" pitchFamily="34" charset="0"/>
              </a:rPr>
              <a:t>Total Procesos bajo la custodia del CENTRO ADMINISTRATIVO DE SERVICIOS DE LOS JUZGADOS DE EJECUCION DE PENAS Y MEDIDAS DE SEGURIDAD DE BOGOTA </a:t>
            </a:r>
            <a:r>
              <a:rPr lang="es-ES" dirty="0" smtClean="0">
                <a:solidFill>
                  <a:srgbClr val="000000"/>
                </a:solidFill>
                <a:latin typeface="Arial" panose="020B0604020202020204" pitchFamily="34" charset="0"/>
                <a:ea typeface="Calibri" panose="020F0502020204030204" pitchFamily="34" charset="0"/>
                <a:cs typeface="Arial" panose="020B0604020202020204" pitchFamily="34" charset="0"/>
              </a:rPr>
              <a:t>55379</a:t>
            </a:r>
            <a:r>
              <a:rPr lang="es-E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Estos procesos fueron fallados bajo Ley 600 (sistema escritural) o Ley 906 (sistema oral). Existen, nominalmente, 3 juzgados pilotos para oralidad. A esas sentencias, por trámite operativo NO se le pueden respetar los términos sino que todo trámite se adelanta bajo la modalidad escritural. </a:t>
            </a:r>
          </a:p>
          <a:p>
            <a:pPr algn="just">
              <a:lnSpc>
                <a:spcPct val="107000"/>
              </a:lnSpc>
              <a:spcAft>
                <a:spcPts val="800"/>
              </a:spcAft>
            </a:pPr>
            <a:r>
              <a:rPr lang="es-ES" dirty="0">
                <a:latin typeface="Arial" panose="020B0604020202020204" pitchFamily="34" charset="0"/>
                <a:cs typeface="Arial" panose="020B0604020202020204" pitchFamily="34" charset="0"/>
              </a:rPr>
              <a:t>De estos, 19900 aproximadamente, corresponden a procesos que tienen orden de envío a archivo definitivo previa comunicación a las diferentes autoridades que conocieron de la sentencia. Aparte de esto, en muchos de los procesos a los que ya se les dio trámite de envío, se debe volver a imprimir la comunicación dirigida a la PROCURADURIA toda vez que esa entidad obliga que la comunicación sea firmada por el titular del despacho</a:t>
            </a:r>
            <a:r>
              <a:rPr lang="es-ES" dirty="0" smtClean="0">
                <a:latin typeface="Arial" panose="020B0604020202020204" pitchFamily="34" charset="0"/>
                <a:cs typeface="Arial" panose="020B0604020202020204" pitchFamily="34" charset="0"/>
              </a:rPr>
              <a:t>.</a:t>
            </a:r>
          </a:p>
          <a:p>
            <a:pPr>
              <a:lnSpc>
                <a:spcPct val="107000"/>
              </a:lnSpc>
              <a:spcAft>
                <a:spcPts val="800"/>
              </a:spcAft>
            </a:pPr>
            <a:endParaRPr lang="es-AR" dirty="0"/>
          </a:p>
          <a:p>
            <a:pPr>
              <a:lnSpc>
                <a:spcPct val="107000"/>
              </a:lnSpc>
              <a:spcAft>
                <a:spcPts val="800"/>
              </a:spcAft>
            </a:pP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720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Situación actual en secretarías y en archivo</a:t>
            </a:r>
            <a:endParaRPr lang="es-AR" dirty="0"/>
          </a:p>
        </p:txBody>
      </p:sp>
      <p:pic>
        <p:nvPicPr>
          <p:cNvPr id="5" name="Marcador de conteni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95459" y="1825624"/>
            <a:ext cx="4881093" cy="4691085"/>
          </a:xfrm>
        </p:spPr>
      </p:pic>
      <p:pic>
        <p:nvPicPr>
          <p:cNvPr id="6" name="Marcador de contenido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39516" y="1996226"/>
            <a:ext cx="5514284" cy="4211392"/>
          </a:xfrm>
        </p:spPr>
      </p:pic>
    </p:spTree>
    <p:extLst>
      <p:ext uri="{BB962C8B-B14F-4D97-AF65-F5344CB8AC3E}">
        <p14:creationId xmlns:p14="http://schemas.microsoft.com/office/powerpoint/2010/main" val="1525109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5763" y="1050864"/>
            <a:ext cx="9530366" cy="5734647"/>
          </a:xfrm>
          <a:prstGeom prst="rect">
            <a:avLst/>
          </a:prstGeom>
        </p:spPr>
        <p:txBody>
          <a:bodyPr wrap="square">
            <a:spAutoFit/>
          </a:bodyPr>
          <a:lstStyle/>
          <a:p>
            <a:pPr>
              <a:lnSpc>
                <a:spcPct val="107000"/>
              </a:lnSpc>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Además de estos, y sin sistematizar, se ubican los Procesos del archivo HECATOMBE,  algo más de 4500 (Ley 600 –escritural-), que tienen pendiente decisión final del JUZGADO o envío a archivo definitivo. Por estos procesos se inició una descongestión especial destinada básicamente a minimizar acciones constitucionales de los sujetos procesales definidos en las actuaciones. Son procesos que pueden datar de antes de 1970 y que fueron recibidos por el CENTRO ADMINISTRATIVO DE SERVICIOS DE LOS JUZGADOS DE EJECUCION DE PENAS Y MEDIDAS DE SEGURIDAD DE BOGOTA al momento de su creación, Es una desafortunada herencia de los primeros despachos ejecutores que iniciaron labores en 1993.  </a:t>
            </a:r>
          </a:p>
          <a:p>
            <a:pPr>
              <a:lnSpc>
                <a:spcPct val="107000"/>
              </a:lnSpc>
              <a:spcAft>
                <a:spcPts val="800"/>
              </a:spcAft>
            </a:pPr>
            <a:r>
              <a:rPr lang="es-ES" dirty="0" smtClean="0">
                <a:latin typeface="Calibri" panose="020F0502020204030204" pitchFamily="34" charset="0"/>
                <a:ea typeface="Calibri" panose="020F0502020204030204" pitchFamily="34" charset="0"/>
                <a:cs typeface="Times New Roman" panose="02020603050405020304" pitchFamily="18" charset="0"/>
              </a:rPr>
              <a:t>Vale señalar que estas actuaciones, al momento de implementarse el Sistema de Gestión Justicia XXI, fueron dejados fuera de la sistematización, en razón a que ya se encontraban con decisión definitiva que ordenaba su archivo (pendiente de materializar por el respectivo ejecutor) o porque fueron verificados por los servidores judiciales como pendientes de proferir la decisión que ordenaba el archivo definitivo.</a:t>
            </a:r>
          </a:p>
          <a:p>
            <a:pPr>
              <a:lnSpc>
                <a:spcPct val="107000"/>
              </a:lnSpc>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Aparte de todo el CSA debe responder, mensualmente, 122 solicitudes (acciones constitucionales, derechos de petición, peticiones de otras autoridades) que no ingresan a los despachos y que son contestados en el área jurídica del CSA donde solo hay dos servidores judiciales, que además atienden asuntos administrativos de personal que allí </a:t>
            </a:r>
            <a:r>
              <a:rPr lang="es-ES" smtClean="0">
                <a:effectLst/>
                <a:latin typeface="Calibri" panose="020F0502020204030204" pitchFamily="34" charset="0"/>
                <a:ea typeface="Calibri" panose="020F0502020204030204" pitchFamily="34" charset="0"/>
                <a:cs typeface="Times New Roman" panose="02020603050405020304" pitchFamily="18" charset="0"/>
              </a:rPr>
              <a:t>labora.</a:t>
            </a:r>
            <a:endParaRPr lang="es-E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4317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dirty="0" smtClean="0"/>
              <a:t>HECATOMBE</a:t>
            </a:r>
            <a:endParaRPr lang="es-AR" dirty="0"/>
          </a:p>
        </p:txBody>
      </p:sp>
      <p:pic>
        <p:nvPicPr>
          <p:cNvPr id="5" name="Marcador de conteni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1" y="1825625"/>
            <a:ext cx="4203938" cy="4351338"/>
          </a:xfrm>
        </p:spPr>
      </p:pic>
      <p:pic>
        <p:nvPicPr>
          <p:cNvPr id="6" name="Marcador de contenido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65949" y="1825625"/>
            <a:ext cx="4310189" cy="4351338"/>
          </a:xfrm>
        </p:spPr>
      </p:pic>
    </p:spTree>
    <p:extLst>
      <p:ext uri="{BB962C8B-B14F-4D97-AF65-F5344CB8AC3E}">
        <p14:creationId xmlns:p14="http://schemas.microsoft.com/office/powerpoint/2010/main" val="725519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9099" y="1075856"/>
            <a:ext cx="8963695" cy="4742965"/>
          </a:xfrm>
          <a:prstGeom prst="rect">
            <a:avLst/>
          </a:prstGeom>
        </p:spPr>
        <p:txBody>
          <a:bodyPr wrap="square">
            <a:spAutoFit/>
          </a:bodyPr>
          <a:lstStyle/>
          <a:p>
            <a:pPr algn="just">
              <a:lnSpc>
                <a:spcPct val="107000"/>
              </a:lnSpc>
              <a:spcAft>
                <a:spcPts val="800"/>
              </a:spcAft>
            </a:pPr>
            <a:r>
              <a:rPr lang="es-ES" dirty="0" smtClean="0">
                <a:effectLst/>
                <a:latin typeface="Arial" panose="020B0604020202020204" pitchFamily="34" charset="0"/>
                <a:ea typeface="Calibri" panose="020F0502020204030204" pitchFamily="34" charset="0"/>
                <a:cs typeface="Arial" panose="020B0604020202020204" pitchFamily="34" charset="0"/>
              </a:rPr>
              <a:t>Tengamos presente que la especialidad en </a:t>
            </a:r>
            <a:r>
              <a:rPr lang="es-CO" dirty="0" smtClean="0">
                <a:effectLst/>
                <a:latin typeface="Arial" panose="020B0604020202020204" pitchFamily="34" charset="0"/>
                <a:ea typeface="Calibri" panose="020F0502020204030204" pitchFamily="34" charset="0"/>
                <a:cs typeface="Arial" panose="020B0604020202020204" pitchFamily="34" charset="0"/>
              </a:rPr>
              <a:t>BOGOTA, tiene a su disposición </a:t>
            </a:r>
            <a:r>
              <a:rPr lang="es-E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10481 presos en establecimiento formal (CARCEL NACIONAL MODELO, PENITENCIARIA CENTRAL DE COLOMBIA “LA PICOTA”, CARCEL DISTRITAL DE VARONES “ANEXO DE MUJERES”, RECLUSION DE MUJERES “EL BUEN PASTOR”, estaciones de policía, clínicas psiquiátricas, batallones militares), aparte de los 3346 que se encuentran en su domicilio bajo prisión domiciliaria o contando con el mecanismo de seguridad electrónica. </a:t>
            </a:r>
          </a:p>
          <a:p>
            <a:pPr algn="just">
              <a:lnSpc>
                <a:spcPct val="107000"/>
              </a:lnSpc>
              <a:spcAft>
                <a:spcPts val="800"/>
              </a:spcAft>
            </a:pPr>
            <a:r>
              <a:rPr lang="es-E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Actualmente hay pendiente por notificar 756 decisiones a condenados en prisión domiciliaria, mientras que hay 407 procesos con orden de realizar visita por área de asistencia social. Importante resaltar que la ciudad cuenta con 20 localidades, donde se encuentran distribuidos 1922 barrios, legales e ilegales. </a:t>
            </a:r>
          </a:p>
          <a:p>
            <a:pPr algn="just">
              <a:lnSpc>
                <a:spcPct val="107000"/>
              </a:lnSpc>
              <a:spcAft>
                <a:spcPts val="800"/>
              </a:spcAft>
            </a:pPr>
            <a:r>
              <a:rPr lang="es-ES" dirty="0" smtClean="0">
                <a:solidFill>
                  <a:srgbClr val="000000"/>
                </a:solidFill>
                <a:latin typeface="Arial" panose="020B0604020202020204" pitchFamily="34" charset="0"/>
                <a:ea typeface="Calibri" panose="020F0502020204030204" pitchFamily="34" charset="0"/>
                <a:cs typeface="Arial" panose="020B0604020202020204" pitchFamily="34" charset="0"/>
              </a:rPr>
              <a:t>Se practican notificaciones y visitas domiciliarias en zonas consideradas de alta peligrosidad, donde, en determinados momentos no se cuenta con apoyo policivo y para tal fin se hace uso del transporte publico y se experimentan caos vehiculares situación que dificulta aún más el trámite oportuno</a:t>
            </a:r>
            <a:endParaRPr lang="es-AR"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932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normAutofit/>
          </a:bodyPr>
          <a:lstStyle/>
          <a:p>
            <a:pPr algn="ctr"/>
            <a:r>
              <a:rPr lang="es-ES_tradnl" sz="1800" dirty="0" smtClean="0">
                <a:latin typeface="Arial" panose="020B0604020202020204" pitchFamily="34" charset="0"/>
                <a:cs typeface="Arial" panose="020B0604020202020204" pitchFamily="34" charset="0"/>
              </a:rPr>
              <a:t>NOTIFICACIONES PENDIENTES DOMICILIARIA Y LUGARES DONDE SE NOTIFICA Y/O SE PRACTICA VISITA POR ASISTENCIA SOCIAL</a:t>
            </a:r>
            <a:endParaRPr lang="es-AR" sz="1800" dirty="0">
              <a:latin typeface="Arial" panose="020B0604020202020204" pitchFamily="34" charset="0"/>
              <a:cs typeface="Arial" panose="020B0604020202020204" pitchFamily="34" charset="0"/>
            </a:endParaRPr>
          </a:p>
        </p:txBody>
      </p:sp>
      <p:pic>
        <p:nvPicPr>
          <p:cNvPr id="12" name="Marcador de posición de imagen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89213" y="2423125"/>
            <a:ext cx="4313237" cy="3199200"/>
          </a:xfrm>
        </p:spPr>
      </p:pic>
      <p:pic>
        <p:nvPicPr>
          <p:cNvPr id="13" name="Marcador de contenido 12" descr="IMG_20150424_110020"/>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7191375" y="2380461"/>
            <a:ext cx="4313238" cy="3268653"/>
          </a:xfrm>
          <a:prstGeom prst="rect">
            <a:avLst/>
          </a:prstGeom>
          <a:noFill/>
          <a:ln>
            <a:noFill/>
          </a:ln>
        </p:spPr>
      </p:pic>
    </p:spTree>
    <p:extLst>
      <p:ext uri="{BB962C8B-B14F-4D97-AF65-F5344CB8AC3E}">
        <p14:creationId xmlns:p14="http://schemas.microsoft.com/office/powerpoint/2010/main" val="4294003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183</TotalTime>
  <Words>1697</Words>
  <Application>Microsoft Office PowerPoint</Application>
  <PresentationFormat>Panorámica</PresentationFormat>
  <Paragraphs>302</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Aharoni</vt:lpstr>
      <vt:lpstr>Arial</vt:lpstr>
      <vt:lpstr>Calibri</vt:lpstr>
      <vt:lpstr>Century Gothic</vt:lpstr>
      <vt:lpstr>Times New Roman</vt:lpstr>
      <vt:lpstr>Wingdings 3</vt:lpstr>
      <vt:lpstr>Espiral</vt:lpstr>
      <vt:lpstr>    MESA DE CONCERTACION CENTRO ADMINISTRATIVO DE SERVICIOS DE LOS JUZGADOS DE EJECUCION DE PENAS Y MEDIDAS DE SEGURIDAD DE BOGOTA  Antecedentes Presentado por Ruth Stella Melgarejo Molina, Miguel Ángel Avella López, Jueces de Ejecución de Penas y Myriam Lucrecia Pinzón Chamorro, Asistente Social, Centro de Servicios </vt:lpstr>
      <vt:lpstr>PLANTA PERSONAL ANTERIOR</vt:lpstr>
      <vt:lpstr>PLANTA ACTUAL</vt:lpstr>
      <vt:lpstr>Presentación de PowerPoint</vt:lpstr>
      <vt:lpstr>Situación actual en secretarías y en archivo</vt:lpstr>
      <vt:lpstr>Presentación de PowerPoint</vt:lpstr>
      <vt:lpstr>HECATOMBE</vt:lpstr>
      <vt:lpstr>Presentación de PowerPoint</vt:lpstr>
      <vt:lpstr>NOTIFICACIONES PENDIENTES DOMICILIARIA Y LUGARES DONDE SE NOTIFICA Y/O SE PRACTICA VISITA POR ASISTENCIA SOCIAL</vt:lpstr>
      <vt:lpstr>Presentación de PowerPoint</vt:lpstr>
      <vt:lpstr>Decisiones pendientes por tramitar (comunicaciones, telegramas, copias, remisiones) Actualmente solo hay 9 empleados cumpliendo esa función</vt:lpstr>
      <vt:lpstr>Presentación de PowerPoint</vt:lpstr>
      <vt:lpstr>Hay 756 notificaciones en toda la ciudad de Bogotá, entre traslados, revocatorias, enteramientos y diligencias de compromiso.  Se presenta para surtir la notificaciones de acciones de constitucionales, (Tutelas – Habeas Corpus), al igual que el cúmulo normal de correspondencia que se remite a otras autoridades como son Dijin, CTI, Procuraduría General de la Nación, Registraduría Nacional del Estado Civil, Archivo Central, y otras dependencias judiciales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ExpeUEW7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ADMINISTRATIVO DE SERVICIOS DE LOS JUZGADOS DE EJECUCION DE PENAS Y MEDIDAS DE SEGURIDAD DE BOGOTA  Antecedentes</dc:title>
  <dc:creator>ExpeUEW7</dc:creator>
  <cp:lastModifiedBy>ExpeUEW7</cp:lastModifiedBy>
  <cp:revision>25</cp:revision>
  <dcterms:created xsi:type="dcterms:W3CDTF">2016-02-12T00:28:49Z</dcterms:created>
  <dcterms:modified xsi:type="dcterms:W3CDTF">2016-02-13T16:15:00Z</dcterms:modified>
</cp:coreProperties>
</file>